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1" r:id="rId5"/>
  </p:sldMasterIdLst>
  <p:notesMasterIdLst>
    <p:notesMasterId r:id="rId21"/>
  </p:notesMasterIdLst>
  <p:sldIdLst>
    <p:sldId id="423" r:id="rId6"/>
    <p:sldId id="428" r:id="rId7"/>
    <p:sldId id="444" r:id="rId8"/>
    <p:sldId id="409" r:id="rId9"/>
    <p:sldId id="422" r:id="rId10"/>
    <p:sldId id="612" r:id="rId11"/>
    <p:sldId id="433" r:id="rId12"/>
    <p:sldId id="448" r:id="rId13"/>
    <p:sldId id="391" r:id="rId14"/>
    <p:sldId id="425" r:id="rId15"/>
    <p:sldId id="431" r:id="rId16"/>
    <p:sldId id="613" r:id="rId17"/>
    <p:sldId id="259" r:id="rId18"/>
    <p:sldId id="616" r:id="rId19"/>
    <p:sldId id="430" r:id="rId20"/>
  </p:sldIdLst>
  <p:sldSz cx="12192000" cy="6858000"/>
  <p:notesSz cx="6858000" cy="9144000"/>
  <p:defaultTextStyle>
    <a:defPPr>
      <a:defRPr lang="et-E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4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eskmine laad 2 – rõh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Laadita, tabeliruudustik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Hele laad 1 – rõhk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92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 /><Relationship Id="rId13" Type="http://schemas.openxmlformats.org/officeDocument/2006/relationships/slide" Target="slides/slide8.xml" /><Relationship Id="rId18" Type="http://schemas.openxmlformats.org/officeDocument/2006/relationships/slide" Target="slides/slide13.xml" /><Relationship Id="rId3" Type="http://schemas.openxmlformats.org/officeDocument/2006/relationships/customXml" Target="../customXml/item3.xml" /><Relationship Id="rId21" Type="http://schemas.openxmlformats.org/officeDocument/2006/relationships/notesMaster" Target="notesMasters/notesMaster1.xml" /><Relationship Id="rId7" Type="http://schemas.openxmlformats.org/officeDocument/2006/relationships/slide" Target="slides/slide2.xml" /><Relationship Id="rId12" Type="http://schemas.openxmlformats.org/officeDocument/2006/relationships/slide" Target="slides/slide7.xml" /><Relationship Id="rId17" Type="http://schemas.openxmlformats.org/officeDocument/2006/relationships/slide" Target="slides/slide12.xml" /><Relationship Id="rId25" Type="http://schemas.openxmlformats.org/officeDocument/2006/relationships/tableStyles" Target="tableStyles.xml" /><Relationship Id="rId2" Type="http://schemas.openxmlformats.org/officeDocument/2006/relationships/customXml" Target="../customXml/item2.xml" /><Relationship Id="rId16" Type="http://schemas.openxmlformats.org/officeDocument/2006/relationships/slide" Target="slides/slide11.xml" /><Relationship Id="rId20" Type="http://schemas.openxmlformats.org/officeDocument/2006/relationships/slide" Target="slides/slide15.xml" /><Relationship Id="rId1" Type="http://schemas.openxmlformats.org/officeDocument/2006/relationships/customXml" Target="../customXml/item1.xml" /><Relationship Id="rId6" Type="http://schemas.openxmlformats.org/officeDocument/2006/relationships/slide" Target="slides/slide1.xml" /><Relationship Id="rId11" Type="http://schemas.openxmlformats.org/officeDocument/2006/relationships/slide" Target="slides/slide6.xml" /><Relationship Id="rId24" Type="http://schemas.openxmlformats.org/officeDocument/2006/relationships/theme" Target="theme/theme1.xml" /><Relationship Id="rId5" Type="http://schemas.openxmlformats.org/officeDocument/2006/relationships/slideMaster" Target="slideMasters/slideMaster2.xml" /><Relationship Id="rId15" Type="http://schemas.openxmlformats.org/officeDocument/2006/relationships/slide" Target="slides/slide10.xml" /><Relationship Id="rId23" Type="http://schemas.openxmlformats.org/officeDocument/2006/relationships/viewProps" Target="viewProps.xml" /><Relationship Id="rId10" Type="http://schemas.openxmlformats.org/officeDocument/2006/relationships/slide" Target="slides/slide5.xml" /><Relationship Id="rId19" Type="http://schemas.openxmlformats.org/officeDocument/2006/relationships/slide" Target="slides/slide14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4.xml" /><Relationship Id="rId14" Type="http://schemas.openxmlformats.org/officeDocument/2006/relationships/slide" Target="slides/slide9.xml" /><Relationship Id="rId22" Type="http://schemas.openxmlformats.org/officeDocument/2006/relationships/presProps" Target="presProp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18017A2-033C-912C-2C24-94A70A9DE6B7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E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E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8DF017-E028-BA3C-BC3A-F475C10C7AF3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E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9E3ED7F1-402C-4FEB-B5D5-0874BFD0B744}" type="datetime1">
              <a:rPr lang="en-EE"/>
              <a:pPr lvl="0"/>
              <a:t>10/23/2024</a:t>
            </a:fld>
            <a:endParaRPr lang="en-EE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F9D24D2-3F72-DA69-4AF3-59BB4E144C4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FFEB027-1C6F-E746-5C7A-EC7BC3D27DBF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5F80F9-04E4-3584-4040-48B95BCF5918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E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en-E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847D2F-393D-CA31-2D69-FF642E5F7458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E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2D5BF0D7-F794-4320-859B-F22DCF986AD0}" type="slidenum">
              <a:t>‹#›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289407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2D5BF0D7-F794-4320-859B-F22DCF986AD0}" type="slidenum">
              <a:rPr lang="et-EE" smtClean="0"/>
              <a:t>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597663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2D5BF0D7-F794-4320-859B-F22DCF986AD0}" type="slidenum">
              <a:rPr lang="et-EE" smtClean="0"/>
              <a:t>11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7959722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2D5BF0D7-F794-4320-859B-F22DCF986AD0}" type="slidenum">
              <a:rPr lang="en-EE" smtClean="0"/>
              <a:t>2</a:t>
            </a:fld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1092991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64C6506A-12D1-D83F-9EF6-A3EC494F86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E0500930-1291-1C5C-DA78-37F1CF9FEF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079E9B22-8134-F2E6-0151-10EF66ED49EF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8900181-4CFF-4B2A-971C-68C716DDD191}" type="slidenum">
              <a:t>3</a:t>
            </a:fld>
            <a:endParaRPr lang="en-E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A849074D-F611-A321-1B00-90CD4E9D93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CCB1D019-8A57-ECD9-A2EC-4182D500F9F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6404D8A0-1C97-60EF-FCC2-A51CDDB4BAA3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E6737C4-ED57-4EF5-A75A-B46B89BBE637}" type="slidenum">
              <a:t>4</a:t>
            </a:fld>
            <a:endParaRPr lang="en-E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24D51B85-E321-FFE2-861F-35F4B4EC5F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28504FFE-1919-C567-773C-2E22143BDC8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n-US" dirty="0">
              <a:cs typeface="Calibri"/>
            </a:endParaRP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DA3F667F-039E-0597-F6B1-BCB9AEBFE54B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34E23D41-1903-4033-8F11-EAC11EA140E1}" type="slidenum">
              <a:t>5</a:t>
            </a:fld>
            <a:endParaRPr lang="en-E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2D5BF0D7-F794-4320-859B-F22DCF986AD0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9038432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ärkmete kohatäid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aidinumbri kohatä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/>
            <a:fld id="{2D5BF0D7-F794-4320-859B-F22DCF986AD0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690632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C2624B47-36A7-B452-1934-549904F5B2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1DE91E7E-BEDA-231E-D260-263911B7AFB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t-EE" dirty="0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FC43677B-D991-FF82-E64A-ED1F30E236D2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3A0E043-F2D8-4D46-8296-DAAEBFBA213C}" type="slidenum">
              <a:t>9</a:t>
            </a:fld>
            <a:endParaRPr lang="en-E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i pildi kohatäide 1">
            <a:extLst>
              <a:ext uri="{FF2B5EF4-FFF2-40B4-BE49-F238E27FC236}">
                <a16:creationId xmlns:a16="http://schemas.microsoft.com/office/drawing/2014/main" id="{85B36378-8064-EE03-17FF-9DDD0E85B3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ärkmete kohatäide 2">
            <a:extLst>
              <a:ext uri="{FF2B5EF4-FFF2-40B4-BE49-F238E27FC236}">
                <a16:creationId xmlns:a16="http://schemas.microsoft.com/office/drawing/2014/main" id="{85DBA239-86F5-5FE2-B3D2-73E62CC92E4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et-EE" dirty="0">
              <a:cs typeface="Calibri"/>
            </a:endParaRP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0AE74BC6-1DC8-94FA-BAB3-D72EFDE7000A}"/>
              </a:ext>
            </a:extLst>
          </p:cNvPr>
          <p:cNvSpPr txBox="1"/>
          <p:nvPr/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015CE87-DF9F-41E2-9DDA-407F51BAD7E4}" type="slidenum">
              <a:t>10</a:t>
            </a:fld>
            <a:endParaRPr lang="en-EE" sz="12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2.xml" 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 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2.xml" 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 /><Relationship Id="rId1" Type="http://schemas.openxmlformats.org/officeDocument/2006/relationships/slideMaster" Target="../slideMasters/slideMaster2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si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74D00E2-F560-7AA5-CBD1-91B1FF0F6B02}"/>
              </a:ext>
            </a:extLst>
          </p:cNvPr>
          <p:cNvSpPr txBox="1">
            <a:spLocks noGrp="1" noMove="1" noResize="1"/>
          </p:cNvSpPr>
          <p:nvPr>
            <p:ph type="pic" idx="4294967295"/>
          </p:nvPr>
        </p:nvSpPr>
        <p:spPr>
          <a:xfrm>
            <a:off x="0" y="1382746"/>
            <a:ext cx="12191996" cy="3278462"/>
          </a:xfrm>
          <a:solidFill>
            <a:srgbClr val="003087"/>
          </a:solidFill>
        </p:spPr>
        <p:txBody>
          <a:bodyPr/>
          <a:lstStyle>
            <a:lvl1pPr marL="0" indent="0">
              <a:buNone/>
              <a:defRPr sz="1200">
                <a:solidFill>
                  <a:srgbClr val="7F7F7F"/>
                </a:solidFill>
                <a:latin typeface="Roboto"/>
              </a:defRPr>
            </a:lvl1pPr>
          </a:lstStyle>
          <a:p>
            <a:pPr lvl="0"/>
            <a:r>
              <a:rPr lang="en-US"/>
              <a:t>Image Placeholder</a:t>
            </a:r>
            <a:endParaRPr lang="en-ID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C52C2009-4AC2-3ACD-2086-8EC38F57530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F33B13-CA07-4137-A884-900D920A0AE4}" type="slidenum">
              <a:t>‹#›</a:t>
            </a:fld>
            <a:endParaRPr lang="en-EE"/>
          </a:p>
        </p:txBody>
      </p:sp>
      <p:cxnSp>
        <p:nvCxnSpPr>
          <p:cNvPr id="4" name="Straight Connector 8">
            <a:extLst>
              <a:ext uri="{FF2B5EF4-FFF2-40B4-BE49-F238E27FC236}">
                <a16:creationId xmlns:a16="http://schemas.microsoft.com/office/drawing/2014/main" id="{11D31033-85EE-F9C8-9EA3-6440CD405096}"/>
              </a:ext>
            </a:extLst>
          </p:cNvPr>
          <p:cNvCxnSpPr/>
          <p:nvPr/>
        </p:nvCxnSpPr>
        <p:spPr>
          <a:xfrm>
            <a:off x="766760" y="6533259"/>
            <a:ext cx="9520240" cy="0"/>
          </a:xfrm>
          <a:prstGeom prst="straightConnector1">
            <a:avLst/>
          </a:prstGeom>
          <a:noFill/>
          <a:ln w="12701" cap="flat">
            <a:solidFill>
              <a:srgbClr val="003087"/>
            </a:solidFill>
            <a:prstDash val="solid"/>
            <a:miter/>
          </a:ln>
        </p:spPr>
      </p:cxn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9B7462D-C902-A156-383F-DE514D04C48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>
          <a:xfrm>
            <a:off x="8610603" y="438153"/>
            <a:ext cx="2743200" cy="365129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468724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õhi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D20B65D-94CC-DA23-A533-2AC5472F893E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5A256F65-B33F-59D4-50CE-70D2C7CD272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0F0C6B6-8ACF-49D4-9EF2-68AF2D150C2E}" type="slidenum">
              <a:t>‹#›</a:t>
            </a:fld>
            <a:endParaRPr lang="en-EE"/>
          </a:p>
        </p:txBody>
      </p:sp>
      <p:cxnSp>
        <p:nvCxnSpPr>
          <p:cNvPr id="4" name="Straight Connector 8">
            <a:extLst>
              <a:ext uri="{FF2B5EF4-FFF2-40B4-BE49-F238E27FC236}">
                <a16:creationId xmlns:a16="http://schemas.microsoft.com/office/drawing/2014/main" id="{FD1793D2-048D-31D1-7FB7-8CEF63E09201}"/>
              </a:ext>
            </a:extLst>
          </p:cNvPr>
          <p:cNvCxnSpPr/>
          <p:nvPr/>
        </p:nvCxnSpPr>
        <p:spPr>
          <a:xfrm>
            <a:off x="766760" y="6533259"/>
            <a:ext cx="9520240" cy="0"/>
          </a:xfrm>
          <a:prstGeom prst="straightConnector1">
            <a:avLst/>
          </a:prstGeom>
          <a:noFill/>
          <a:ln w="12701" cap="flat">
            <a:solidFill>
              <a:srgbClr val="003087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47491800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õhi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2">
            <a:extLst>
              <a:ext uri="{FF2B5EF4-FFF2-40B4-BE49-F238E27FC236}">
                <a16:creationId xmlns:a16="http://schemas.microsoft.com/office/drawing/2014/main" id="{9D5B00E3-7E1E-4505-E82D-B7B03809A2E9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6760" y="3081399"/>
            <a:ext cx="10587032" cy="306360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3" name="Picture Placeholder 8">
            <a:extLst>
              <a:ext uri="{FF2B5EF4-FFF2-40B4-BE49-F238E27FC236}">
                <a16:creationId xmlns:a16="http://schemas.microsoft.com/office/drawing/2014/main" id="{E0FC11C9-6FD7-75B4-8B33-AEEE4C624E57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906307" y="1075032"/>
            <a:ext cx="4447486" cy="179502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B2DC10-AB4D-A8FC-365E-F091D0F235C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35E243-AB65-4A2D-9F22-750E9DFC3334}" type="slidenum">
              <a:t>‹#›</a:t>
            </a:fld>
            <a:endParaRPr lang="en-EE"/>
          </a:p>
        </p:txBody>
      </p:sp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672A52B3-7B98-8B49-84C5-47DF417C5D71}"/>
              </a:ext>
            </a:extLst>
          </p:cNvPr>
          <p:cNvCxnSpPr/>
          <p:nvPr/>
        </p:nvCxnSpPr>
        <p:spPr>
          <a:xfrm>
            <a:off x="766760" y="6533259"/>
            <a:ext cx="9520240" cy="0"/>
          </a:xfrm>
          <a:prstGeom prst="straightConnector1">
            <a:avLst/>
          </a:prstGeom>
          <a:noFill/>
          <a:ln w="12701" cap="flat">
            <a:solidFill>
              <a:srgbClr val="003087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895228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õhi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FF2B5EF4-FFF2-40B4-BE49-F238E27FC236}">
                <a16:creationId xmlns:a16="http://schemas.microsoft.com/office/drawing/2014/main" id="{19A6FD20-270B-28FB-B631-9C80FEE98A98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558207" y="674552"/>
            <a:ext cx="2795585" cy="545637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/>
              <a:t>Click icon to add picture</a:t>
            </a:r>
            <a:endParaRPr lang="en-EE"/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A5F019CB-A767-EC4A-6FE8-85457F2040F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6760" y="1246912"/>
            <a:ext cx="7341982" cy="265040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282929-8365-ED65-F2ED-6563D53289E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90A44B0-EA39-42BE-8C6A-F50AA953B14E}" type="slidenum">
              <a:t>‹#›</a:t>
            </a:fld>
            <a:endParaRPr lang="en-EE"/>
          </a:p>
        </p:txBody>
      </p:sp>
      <p:cxnSp>
        <p:nvCxnSpPr>
          <p:cNvPr id="5" name="Straight Connector 6">
            <a:extLst>
              <a:ext uri="{FF2B5EF4-FFF2-40B4-BE49-F238E27FC236}">
                <a16:creationId xmlns:a16="http://schemas.microsoft.com/office/drawing/2014/main" id="{3CED3289-001E-19ED-1F9E-B1B10510894A}"/>
              </a:ext>
            </a:extLst>
          </p:cNvPr>
          <p:cNvCxnSpPr/>
          <p:nvPr/>
        </p:nvCxnSpPr>
        <p:spPr>
          <a:xfrm>
            <a:off x="766760" y="6533259"/>
            <a:ext cx="9520240" cy="0"/>
          </a:xfrm>
          <a:prstGeom prst="straightConnector1">
            <a:avLst/>
          </a:prstGeom>
          <a:noFill/>
          <a:ln w="12701" cap="flat">
            <a:solidFill>
              <a:srgbClr val="003087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3726095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õhi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5BDCCCB-9F50-29E1-4113-FEA6957A8FC2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183184" y="987423"/>
            <a:ext cx="6172200" cy="5291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3A775225-660B-6577-6DD5-42F21853D7E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766760" y="2539681"/>
            <a:ext cx="4005264" cy="373917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542029-FC43-59C7-8726-095B8119FE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F4630C-EFE7-464C-9573-B1EEA5054D76}" type="slidenum">
              <a:t>‹#›</a:t>
            </a:fld>
            <a:endParaRPr lang="en-EE"/>
          </a:p>
        </p:txBody>
      </p:sp>
      <p:cxnSp>
        <p:nvCxnSpPr>
          <p:cNvPr id="5" name="Straight Connector 9">
            <a:extLst>
              <a:ext uri="{FF2B5EF4-FFF2-40B4-BE49-F238E27FC236}">
                <a16:creationId xmlns:a16="http://schemas.microsoft.com/office/drawing/2014/main" id="{216E68B5-4326-43CD-D584-AC69E25026B7}"/>
              </a:ext>
            </a:extLst>
          </p:cNvPr>
          <p:cNvCxnSpPr/>
          <p:nvPr/>
        </p:nvCxnSpPr>
        <p:spPr>
          <a:xfrm>
            <a:off x="766760" y="6533259"/>
            <a:ext cx="9520240" cy="0"/>
          </a:xfrm>
          <a:prstGeom prst="straightConnector1">
            <a:avLst/>
          </a:prstGeom>
          <a:noFill/>
          <a:ln w="12701" cap="flat">
            <a:solidFill>
              <a:srgbClr val="003087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179964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õhi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3">
            <a:extLst>
              <a:ext uri="{FF2B5EF4-FFF2-40B4-BE49-F238E27FC236}">
                <a16:creationId xmlns:a16="http://schemas.microsoft.com/office/drawing/2014/main" id="{9C88E15F-4D41-D116-8710-9324CB65F2BE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766760" y="2539681"/>
            <a:ext cx="4005264" cy="3739173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CF995D-C693-45F7-CC88-27B20E2CD233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5183184" y="987423"/>
            <a:ext cx="6172200" cy="5115199"/>
          </a:xfrm>
        </p:spPr>
        <p:txBody>
          <a:bodyPr/>
          <a:lstStyle>
            <a:lvl1pPr marL="0" indent="0">
              <a:buNone/>
              <a:defRPr lang="en-EE" sz="3200"/>
            </a:lvl1pPr>
          </a:lstStyle>
          <a:p>
            <a:pPr lvl="0"/>
            <a:endParaRPr lang="en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14BFA0-31C9-ABCB-E451-620FDE62951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405AF6-81BE-423E-BE44-B6BE94D42E0C}" type="slidenum">
              <a:t>‹#›</a:t>
            </a:fld>
            <a:endParaRPr lang="en-EE"/>
          </a:p>
        </p:txBody>
      </p:sp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EA44A943-4545-E6E8-4BFE-1923DD424C4F}"/>
              </a:ext>
            </a:extLst>
          </p:cNvPr>
          <p:cNvCxnSpPr/>
          <p:nvPr/>
        </p:nvCxnSpPr>
        <p:spPr>
          <a:xfrm>
            <a:off x="766760" y="6533259"/>
            <a:ext cx="9520240" cy="0"/>
          </a:xfrm>
          <a:prstGeom prst="straightConnector1">
            <a:avLst/>
          </a:prstGeom>
          <a:noFill/>
          <a:ln w="12701" cap="flat">
            <a:solidFill>
              <a:srgbClr val="003087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8222993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õhi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2">
            <a:extLst>
              <a:ext uri="{FF2B5EF4-FFF2-40B4-BE49-F238E27FC236}">
                <a16:creationId xmlns:a16="http://schemas.microsoft.com/office/drawing/2014/main" id="{94F37D36-22A2-C91F-AA41-AB82D191B3BE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766760" y="2549237"/>
            <a:ext cx="10587032" cy="362772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6DE477E-9569-AAE7-39A0-00D69A13BF4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A69217-14E6-4945-8DCE-A19D4DE250F2}" type="slidenum">
              <a:t>‹#›</a:t>
            </a:fld>
            <a:endParaRPr lang="en-EE"/>
          </a:p>
        </p:txBody>
      </p:sp>
      <p:cxnSp>
        <p:nvCxnSpPr>
          <p:cNvPr id="4" name="Straight Connector 8">
            <a:extLst>
              <a:ext uri="{FF2B5EF4-FFF2-40B4-BE49-F238E27FC236}">
                <a16:creationId xmlns:a16="http://schemas.microsoft.com/office/drawing/2014/main" id="{7FB03723-0FAC-4FE0-5316-C6D3B0F1D07D}"/>
              </a:ext>
            </a:extLst>
          </p:cNvPr>
          <p:cNvCxnSpPr/>
          <p:nvPr/>
        </p:nvCxnSpPr>
        <p:spPr>
          <a:xfrm>
            <a:off x="766760" y="6533259"/>
            <a:ext cx="9520240" cy="0"/>
          </a:xfrm>
          <a:prstGeom prst="straightConnector1">
            <a:avLst/>
          </a:prstGeom>
          <a:noFill/>
          <a:ln w="12701" cap="flat">
            <a:solidFill>
              <a:srgbClr val="003087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516277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õhi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ext Placeholder 2">
            <a:extLst>
              <a:ext uri="{FF2B5EF4-FFF2-40B4-BE49-F238E27FC236}">
                <a16:creationId xmlns:a16="http://schemas.microsoft.com/office/drawing/2014/main" id="{96E4E362-D93D-38FD-7A2A-BEB202ACD76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766760" y="1168402"/>
            <a:ext cx="7805739" cy="5008561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09C993C6-04EA-448E-1450-CD145BA8B6A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F29200A-4A32-4C94-BF87-2DB9220937DC}" type="slidenum">
              <a:t>‹#›</a:t>
            </a:fld>
            <a:endParaRPr lang="en-EE"/>
          </a:p>
        </p:txBody>
      </p:sp>
      <p:cxnSp>
        <p:nvCxnSpPr>
          <p:cNvPr id="4" name="Straight Connector 10">
            <a:extLst>
              <a:ext uri="{FF2B5EF4-FFF2-40B4-BE49-F238E27FC236}">
                <a16:creationId xmlns:a16="http://schemas.microsoft.com/office/drawing/2014/main" id="{C075E0AC-74ED-AF95-0330-F3D26ACF2DAA}"/>
              </a:ext>
            </a:extLst>
          </p:cNvPr>
          <p:cNvCxnSpPr/>
          <p:nvPr/>
        </p:nvCxnSpPr>
        <p:spPr>
          <a:xfrm>
            <a:off x="766760" y="6533259"/>
            <a:ext cx="9520240" cy="0"/>
          </a:xfrm>
          <a:prstGeom prst="straightConnector1">
            <a:avLst/>
          </a:prstGeom>
          <a:noFill/>
          <a:ln w="12701" cap="flat">
            <a:solidFill>
              <a:srgbClr val="003087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4059886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a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3196E-18B3-5F1A-919E-B03559028F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7127" y="775603"/>
            <a:ext cx="5565111" cy="1325559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/>
              <a:t>Pealkiri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F6699-235E-B663-364D-6DA5ABE50D1D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090580" y="2313706"/>
            <a:ext cx="5571667" cy="400385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BC757-AACE-14FD-727D-20F9E74A7A1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263B90C-528B-419D-B64C-F7D4AAEB635F}" type="slidenum">
              <a:t>‹#›</a:t>
            </a:fld>
            <a:endParaRPr lang="en-EE"/>
          </a:p>
        </p:txBody>
      </p:sp>
      <p:cxnSp>
        <p:nvCxnSpPr>
          <p:cNvPr id="5" name="Straight Connector 8">
            <a:extLst>
              <a:ext uri="{FF2B5EF4-FFF2-40B4-BE49-F238E27FC236}">
                <a16:creationId xmlns:a16="http://schemas.microsoft.com/office/drawing/2014/main" id="{94F1605A-2F3A-E729-A139-652F84A27706}"/>
              </a:ext>
            </a:extLst>
          </p:cNvPr>
          <p:cNvCxnSpPr/>
          <p:nvPr/>
        </p:nvCxnSpPr>
        <p:spPr>
          <a:xfrm>
            <a:off x="766760" y="6533259"/>
            <a:ext cx="9520240" cy="0"/>
          </a:xfrm>
          <a:prstGeom prst="straightConnector1">
            <a:avLst/>
          </a:prstGeom>
          <a:noFill/>
          <a:ln w="12701" cap="flat">
            <a:solidFill>
              <a:srgbClr val="003087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9270125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a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6846337-53B8-08A8-0123-D4F7AEA26FE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090580" y="2313706"/>
            <a:ext cx="5571667" cy="400385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3" name="Picture Placeholder 4">
            <a:extLst>
              <a:ext uri="{FF2B5EF4-FFF2-40B4-BE49-F238E27FC236}">
                <a16:creationId xmlns:a16="http://schemas.microsoft.com/office/drawing/2014/main" id="{FF536220-4760-A519-019C-9FCF4D6019CE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809783" y="1268409"/>
            <a:ext cx="4739956" cy="4634810"/>
          </a:xfrm>
          <a:solidFill>
            <a:srgbClr val="003087"/>
          </a:solidFill>
        </p:spPr>
        <p:txBody>
          <a:bodyPr>
            <a:noAutofit/>
          </a:bodyPr>
          <a:lstStyle>
            <a:lvl1pPr marL="0" indent="0">
              <a:buNone/>
              <a:defRPr sz="1100">
                <a:latin typeface="Arial" pitchFamily="34"/>
                <a:cs typeface="Arial" pitchFamily="34"/>
              </a:defRPr>
            </a:lvl1pPr>
          </a:lstStyle>
          <a:p>
            <a:pPr lvl="0"/>
            <a:r>
              <a:rPr lang="en-US"/>
              <a:t>Click icon to add picture</a:t>
            </a:r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A07491-508B-3872-8FC7-27F67F776B1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695AB8E-8F9C-464A-81F2-624485763637}" type="slidenum">
              <a:t>‹#›</a:t>
            </a:fld>
            <a:endParaRPr lang="en-EE"/>
          </a:p>
        </p:txBody>
      </p:sp>
      <p:cxnSp>
        <p:nvCxnSpPr>
          <p:cNvPr id="5" name="Straight Connector 12">
            <a:extLst>
              <a:ext uri="{FF2B5EF4-FFF2-40B4-BE49-F238E27FC236}">
                <a16:creationId xmlns:a16="http://schemas.microsoft.com/office/drawing/2014/main" id="{E511F666-FB0C-B4D5-5329-F29A65314488}"/>
              </a:ext>
            </a:extLst>
          </p:cNvPr>
          <p:cNvCxnSpPr/>
          <p:nvPr/>
        </p:nvCxnSpPr>
        <p:spPr>
          <a:xfrm>
            <a:off x="766760" y="6533259"/>
            <a:ext cx="9520240" cy="0"/>
          </a:xfrm>
          <a:prstGeom prst="straightConnector1">
            <a:avLst/>
          </a:prstGeom>
          <a:noFill/>
          <a:ln w="12701" cap="flat">
            <a:solidFill>
              <a:srgbClr val="003087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41428533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a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ED4EA-F9FC-A8E1-D8A0-276DDAA20F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7127" y="775603"/>
            <a:ext cx="5565111" cy="1325559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/>
              <a:t>Pealkiri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2E8C2-511A-3D65-D7CF-8592BB59043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090580" y="2313706"/>
            <a:ext cx="5571667" cy="400385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F2114-7758-F2BB-D9F9-20C29ED877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D5607E4-1985-42D7-9E2F-841E0AA5ED8C}" type="slidenum">
              <a:t>‹#›</a:t>
            </a:fld>
            <a:endParaRPr lang="en-EE"/>
          </a:p>
        </p:txBody>
      </p:sp>
      <p:cxnSp>
        <p:nvCxnSpPr>
          <p:cNvPr id="5" name="Straight Connector 6">
            <a:extLst>
              <a:ext uri="{FF2B5EF4-FFF2-40B4-BE49-F238E27FC236}">
                <a16:creationId xmlns:a16="http://schemas.microsoft.com/office/drawing/2014/main" id="{38FD0B3E-DFC6-AD36-0545-1D49C8C3E3DA}"/>
              </a:ext>
            </a:extLst>
          </p:cNvPr>
          <p:cNvCxnSpPr/>
          <p:nvPr/>
        </p:nvCxnSpPr>
        <p:spPr>
          <a:xfrm>
            <a:off x="766760" y="6533259"/>
            <a:ext cx="9520240" cy="0"/>
          </a:xfrm>
          <a:prstGeom prst="straightConnector1">
            <a:avLst/>
          </a:prstGeom>
          <a:noFill/>
          <a:ln w="12701" cap="flat">
            <a:solidFill>
              <a:srgbClr val="003087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4018412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õh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2EE4AE3E-689F-A0EF-5A14-49158F72942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66760" y="1689097"/>
            <a:ext cx="5809731" cy="45510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8FA04A4-D67F-5D31-4918-8AF26E8FDCB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6685004" y="1103891"/>
            <a:ext cx="5506992" cy="5136276"/>
          </a:xfrm>
          <a:solidFill>
            <a:srgbClr val="003087"/>
          </a:solidFill>
        </p:spPr>
        <p:txBody>
          <a:bodyPr/>
          <a:lstStyle>
            <a:lvl1pPr marL="0" indent="0">
              <a:buNone/>
              <a:defRPr sz="1200">
                <a:solidFill>
                  <a:srgbClr val="7F7F7F"/>
                </a:solidFill>
                <a:latin typeface="Roboto"/>
              </a:defRPr>
            </a:lvl1pPr>
          </a:lstStyle>
          <a:p>
            <a:pPr lvl="0"/>
            <a:r>
              <a:rPr lang="en-US"/>
              <a:t>Image Placeholder</a:t>
            </a:r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E85C2-F6C4-4BC1-651A-45DD52F63B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3392E0-D70F-4E18-A140-F74D06711545}" type="slidenum">
              <a:t>‹#›</a:t>
            </a:fld>
            <a:endParaRPr lang="en-EE"/>
          </a:p>
        </p:txBody>
      </p:sp>
      <p:cxnSp>
        <p:nvCxnSpPr>
          <p:cNvPr id="5" name="Straight Connector 14">
            <a:extLst>
              <a:ext uri="{FF2B5EF4-FFF2-40B4-BE49-F238E27FC236}">
                <a16:creationId xmlns:a16="http://schemas.microsoft.com/office/drawing/2014/main" id="{1300C77E-725A-11B4-70A2-C82820115547}"/>
              </a:ext>
            </a:extLst>
          </p:cNvPr>
          <p:cNvCxnSpPr/>
          <p:nvPr/>
        </p:nvCxnSpPr>
        <p:spPr>
          <a:xfrm>
            <a:off x="766760" y="6533259"/>
            <a:ext cx="9520240" cy="0"/>
          </a:xfrm>
          <a:prstGeom prst="straightConnector1">
            <a:avLst/>
          </a:prstGeom>
          <a:noFill/>
          <a:ln w="12701" cap="flat">
            <a:solidFill>
              <a:srgbClr val="003087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7685601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a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70B51DE-F16F-CF2C-85C9-66479E638CF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090580" y="2313706"/>
            <a:ext cx="5571667" cy="400385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738B225-12C3-90CC-B43B-C7FA28DCC7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B67BB6-28D1-4E82-A8B0-BE113EA55828}" type="slidenum">
              <a:t>‹#›</a:t>
            </a:fld>
            <a:endParaRPr lang="en-EE"/>
          </a:p>
        </p:txBody>
      </p:sp>
      <p:cxnSp>
        <p:nvCxnSpPr>
          <p:cNvPr id="4" name="Straight Connector 50">
            <a:extLst>
              <a:ext uri="{FF2B5EF4-FFF2-40B4-BE49-F238E27FC236}">
                <a16:creationId xmlns:a16="http://schemas.microsoft.com/office/drawing/2014/main" id="{CA92A33E-E8C1-DBD3-78A3-ACD80BF040EB}"/>
              </a:ext>
            </a:extLst>
          </p:cNvPr>
          <p:cNvCxnSpPr/>
          <p:nvPr/>
        </p:nvCxnSpPr>
        <p:spPr>
          <a:xfrm>
            <a:off x="766760" y="6533259"/>
            <a:ext cx="9520240" cy="0"/>
          </a:xfrm>
          <a:prstGeom prst="straightConnector1">
            <a:avLst/>
          </a:prstGeom>
          <a:noFill/>
          <a:ln w="12701" cap="flat">
            <a:solidFill>
              <a:srgbClr val="003087"/>
            </a:solidFill>
            <a:prstDash val="solid"/>
            <a:miter/>
          </a:ln>
        </p:spPr>
      </p:cxnSp>
      <p:sp>
        <p:nvSpPr>
          <p:cNvPr id="5" name="Picture Placeholder 78">
            <a:extLst>
              <a:ext uri="{FF2B5EF4-FFF2-40B4-BE49-F238E27FC236}">
                <a16:creationId xmlns:a16="http://schemas.microsoft.com/office/drawing/2014/main" id="{7229EBD9-143B-1019-EC30-9E14F9DBF994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28042" y="1342549"/>
            <a:ext cx="4598837" cy="4431282"/>
          </a:xfrm>
          <a:solidFill>
            <a:srgbClr val="003087"/>
          </a:solidFill>
        </p:spPr>
        <p:txBody>
          <a:bodyPr>
            <a:noAutofit/>
          </a:bodyPr>
          <a:lstStyle>
            <a:lvl1pPr>
              <a:defRPr lang="en-EE"/>
            </a:lvl1pPr>
          </a:lstStyle>
          <a:p>
            <a:pPr lvl="0"/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6102245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a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A1AC4-023E-21B3-FAA9-455CB1D22F7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7127" y="775603"/>
            <a:ext cx="5565111" cy="1325559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/>
              <a:t>Pealkiri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1B4EA7-EB9E-FEB7-DA4A-2FAA6DA5AE4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090580" y="2313706"/>
            <a:ext cx="5571667" cy="400385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D357F4-CE4C-12D1-F342-0D58A672CA4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BFEDACC-ED74-47F3-A333-41E478A4E6A9}" type="slidenum">
              <a:t>‹#›</a:t>
            </a:fld>
            <a:endParaRPr lang="en-EE"/>
          </a:p>
        </p:txBody>
      </p:sp>
      <p:cxnSp>
        <p:nvCxnSpPr>
          <p:cNvPr id="5" name="Straight Connector 50">
            <a:extLst>
              <a:ext uri="{FF2B5EF4-FFF2-40B4-BE49-F238E27FC236}">
                <a16:creationId xmlns:a16="http://schemas.microsoft.com/office/drawing/2014/main" id="{826B3D70-8AD4-07D5-A541-59A39D40C8E9}"/>
              </a:ext>
            </a:extLst>
          </p:cNvPr>
          <p:cNvCxnSpPr/>
          <p:nvPr/>
        </p:nvCxnSpPr>
        <p:spPr>
          <a:xfrm>
            <a:off x="766760" y="6533259"/>
            <a:ext cx="9520240" cy="0"/>
          </a:xfrm>
          <a:prstGeom prst="straightConnector1">
            <a:avLst/>
          </a:prstGeom>
          <a:noFill/>
          <a:ln w="12701" cap="flat">
            <a:solidFill>
              <a:srgbClr val="003087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0911341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a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82406-4AED-70AA-E663-93CFD282D38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7127" y="775603"/>
            <a:ext cx="5565111" cy="1325559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/>
              <a:t>Pealkiri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BDDE58-FE4C-98A7-1496-A3C110CAC26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090580" y="2313706"/>
            <a:ext cx="5571667" cy="400385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68E9F1-D234-D472-84B5-310586E03F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34AB083-D9F6-41D5-8BFA-72095FE54DA6}" type="slidenum">
              <a:t>‹#›</a:t>
            </a:fld>
            <a:endParaRPr lang="en-EE"/>
          </a:p>
        </p:txBody>
      </p:sp>
      <p:cxnSp>
        <p:nvCxnSpPr>
          <p:cNvPr id="5" name="Straight Connector 14">
            <a:extLst>
              <a:ext uri="{FF2B5EF4-FFF2-40B4-BE49-F238E27FC236}">
                <a16:creationId xmlns:a16="http://schemas.microsoft.com/office/drawing/2014/main" id="{098830DC-0D4E-8DCA-E5D2-CFA0992B5CA9}"/>
              </a:ext>
            </a:extLst>
          </p:cNvPr>
          <p:cNvCxnSpPr/>
          <p:nvPr/>
        </p:nvCxnSpPr>
        <p:spPr>
          <a:xfrm>
            <a:off x="766760" y="6533259"/>
            <a:ext cx="9520240" cy="0"/>
          </a:xfrm>
          <a:prstGeom prst="straightConnector1">
            <a:avLst/>
          </a:prstGeom>
          <a:noFill/>
          <a:ln w="12701" cap="flat">
            <a:solidFill>
              <a:srgbClr val="003087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7251811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aam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73B5B6-97D2-616C-A307-54594166EFD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7127" y="775603"/>
            <a:ext cx="5565111" cy="1325559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/>
              <a:t>Pealkiri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4C794-0F78-7430-D30F-5B940305517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090580" y="2313706"/>
            <a:ext cx="5571667" cy="400385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6603EA-9311-E7DD-3798-DA7BD6D2061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A762931-32DD-4CC4-B89A-802AE7F5B52A}" type="slidenum">
              <a:t>‹#›</a:t>
            </a:fld>
            <a:endParaRPr lang="en-EE"/>
          </a:p>
        </p:txBody>
      </p:sp>
      <p:cxnSp>
        <p:nvCxnSpPr>
          <p:cNvPr id="5" name="Straight Connector 14">
            <a:extLst>
              <a:ext uri="{FF2B5EF4-FFF2-40B4-BE49-F238E27FC236}">
                <a16:creationId xmlns:a16="http://schemas.microsoft.com/office/drawing/2014/main" id="{4634FC29-F115-4B30-289C-3CC20B482385}"/>
              </a:ext>
            </a:extLst>
          </p:cNvPr>
          <p:cNvCxnSpPr/>
          <p:nvPr/>
        </p:nvCxnSpPr>
        <p:spPr>
          <a:xfrm>
            <a:off x="766760" y="6533259"/>
            <a:ext cx="9520240" cy="0"/>
          </a:xfrm>
          <a:prstGeom prst="straightConnector1">
            <a:avLst/>
          </a:prstGeom>
          <a:noFill/>
          <a:ln w="12701" cap="flat">
            <a:solidFill>
              <a:srgbClr val="003087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680821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aam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B1112-FF55-D950-2515-BD79FD1750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7127" y="775603"/>
            <a:ext cx="5565111" cy="1325559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/>
              <a:t>Pealkiri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A7BF8-43B1-0095-9B88-EA3FA38FB58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090580" y="2313706"/>
            <a:ext cx="5571667" cy="400385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2C16D-398E-D3E1-AB2E-B2A606E6696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94E442-15DC-4517-9570-4FAA99B241DA}" type="slidenum">
              <a:t>‹#›</a:t>
            </a:fld>
            <a:endParaRPr lang="en-EE"/>
          </a:p>
        </p:txBody>
      </p:sp>
      <p:cxnSp>
        <p:nvCxnSpPr>
          <p:cNvPr id="5" name="Straight Connector 14">
            <a:extLst>
              <a:ext uri="{FF2B5EF4-FFF2-40B4-BE49-F238E27FC236}">
                <a16:creationId xmlns:a16="http://schemas.microsoft.com/office/drawing/2014/main" id="{B8F08C19-1953-FC7E-4B46-5C646648CBF2}"/>
              </a:ext>
            </a:extLst>
          </p:cNvPr>
          <p:cNvCxnSpPr/>
          <p:nvPr/>
        </p:nvCxnSpPr>
        <p:spPr>
          <a:xfrm>
            <a:off x="766760" y="6533259"/>
            <a:ext cx="9520240" cy="0"/>
          </a:xfrm>
          <a:prstGeom prst="straightConnector1">
            <a:avLst/>
          </a:prstGeom>
          <a:noFill/>
          <a:ln w="12701" cap="flat">
            <a:solidFill>
              <a:srgbClr val="003087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4672499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aam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F0B78720-9CD2-86DA-C244-769E6D06631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090580" y="2313706"/>
            <a:ext cx="5571667" cy="400385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4EA66B8-EC16-D2C7-F05B-FA08A09221C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D83CC1C-1CAD-4611-9513-AF725B135176}" type="slidenum">
              <a:t>‹#›</a:t>
            </a:fld>
            <a:endParaRPr lang="en-EE"/>
          </a:p>
        </p:txBody>
      </p:sp>
      <p:cxnSp>
        <p:nvCxnSpPr>
          <p:cNvPr id="4" name="Straight Connector 14">
            <a:extLst>
              <a:ext uri="{FF2B5EF4-FFF2-40B4-BE49-F238E27FC236}">
                <a16:creationId xmlns:a16="http://schemas.microsoft.com/office/drawing/2014/main" id="{5ADCE55D-234C-A67F-5F13-BCA137730066}"/>
              </a:ext>
            </a:extLst>
          </p:cNvPr>
          <p:cNvCxnSpPr/>
          <p:nvPr/>
        </p:nvCxnSpPr>
        <p:spPr>
          <a:xfrm>
            <a:off x="766760" y="6533259"/>
            <a:ext cx="9520240" cy="0"/>
          </a:xfrm>
          <a:prstGeom prst="straightConnector1">
            <a:avLst/>
          </a:prstGeom>
          <a:noFill/>
          <a:ln w="12701" cap="flat">
            <a:solidFill>
              <a:srgbClr val="003087"/>
            </a:solidFill>
            <a:prstDash val="solid"/>
            <a:miter/>
          </a:ln>
        </p:spPr>
      </p:cxnSp>
      <p:sp>
        <p:nvSpPr>
          <p:cNvPr id="5" name="Picture Placeholder 48">
            <a:extLst>
              <a:ext uri="{FF2B5EF4-FFF2-40B4-BE49-F238E27FC236}">
                <a16:creationId xmlns:a16="http://schemas.microsoft.com/office/drawing/2014/main" id="{5882ED8C-96A7-3242-F718-96D9A8D8A9E1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956014" y="1358194"/>
            <a:ext cx="4472010" cy="4472915"/>
          </a:xfrm>
          <a:solidFill>
            <a:srgbClr val="003087"/>
          </a:solidFill>
        </p:spPr>
        <p:txBody>
          <a:bodyPr>
            <a:noAutofit/>
          </a:bodyPr>
          <a:lstStyle>
            <a:lvl1pPr>
              <a:defRPr lang="en-EE"/>
            </a:lvl1pPr>
          </a:lstStyle>
          <a:p>
            <a:pPr lvl="0"/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6582874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aam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1E788-0B66-FAA2-519F-6EB4EF7438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7127" y="775603"/>
            <a:ext cx="5565111" cy="1325559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/>
              <a:t>Pealkiri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2B7FE-01F6-E659-42C6-67DAE14C8A58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090580" y="2313706"/>
            <a:ext cx="5571667" cy="400385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FB5B51-1A4C-174E-65E1-3E7DA5F7DB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0BFA81-BB71-4B37-AB3E-5439BCF7096D}" type="slidenum">
              <a:t>‹#›</a:t>
            </a:fld>
            <a:endParaRPr lang="en-EE"/>
          </a:p>
        </p:txBody>
      </p:sp>
      <p:cxnSp>
        <p:nvCxnSpPr>
          <p:cNvPr id="5" name="Straight Connector 14">
            <a:extLst>
              <a:ext uri="{FF2B5EF4-FFF2-40B4-BE49-F238E27FC236}">
                <a16:creationId xmlns:a16="http://schemas.microsoft.com/office/drawing/2014/main" id="{D41EF8F0-D8EA-074E-AB59-752A8B11C39F}"/>
              </a:ext>
            </a:extLst>
          </p:cNvPr>
          <p:cNvCxnSpPr/>
          <p:nvPr/>
        </p:nvCxnSpPr>
        <p:spPr>
          <a:xfrm>
            <a:off x="766760" y="6533259"/>
            <a:ext cx="9520240" cy="0"/>
          </a:xfrm>
          <a:prstGeom prst="straightConnector1">
            <a:avLst/>
          </a:prstGeom>
          <a:noFill/>
          <a:ln w="12701" cap="flat">
            <a:solidFill>
              <a:srgbClr val="003087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82587532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aam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6EFEC-E4AC-A48B-55EF-FDC1E68D8A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097127" y="775603"/>
            <a:ext cx="5565111" cy="1325559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/>
              <a:t>Pealkiri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D3ED3-AB31-699F-6713-F27707B00B6A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090580" y="2313706"/>
            <a:ext cx="5571667" cy="400385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3EAEF6-E822-3D89-BD3C-37355280DFD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9C7B11-FF58-463B-9F28-707ECADDF504}" type="slidenum">
              <a:t>‹#›</a:t>
            </a:fld>
            <a:endParaRPr lang="en-EE"/>
          </a:p>
        </p:txBody>
      </p:sp>
      <p:cxnSp>
        <p:nvCxnSpPr>
          <p:cNvPr id="5" name="Straight Connector 14">
            <a:extLst>
              <a:ext uri="{FF2B5EF4-FFF2-40B4-BE49-F238E27FC236}">
                <a16:creationId xmlns:a16="http://schemas.microsoft.com/office/drawing/2014/main" id="{74EFEC48-B2CC-0311-BEE6-EEE1420A406C}"/>
              </a:ext>
            </a:extLst>
          </p:cNvPr>
          <p:cNvCxnSpPr/>
          <p:nvPr/>
        </p:nvCxnSpPr>
        <p:spPr>
          <a:xfrm>
            <a:off x="766760" y="6533259"/>
            <a:ext cx="9520240" cy="0"/>
          </a:xfrm>
          <a:prstGeom prst="straightConnector1">
            <a:avLst/>
          </a:prstGeom>
          <a:noFill/>
          <a:ln w="12701" cap="flat">
            <a:solidFill>
              <a:srgbClr val="003087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7845955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õpu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6">
            <a:extLst>
              <a:ext uri="{FF2B5EF4-FFF2-40B4-BE49-F238E27FC236}">
                <a16:creationId xmlns:a16="http://schemas.microsoft.com/office/drawing/2014/main" id="{F73EE8CD-D021-12DD-9184-1B5B2D5A4422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3581403" y="4258735"/>
            <a:ext cx="4806177" cy="539386"/>
          </a:xfrm>
          <a:solidFill>
            <a:srgbClr val="003087"/>
          </a:solidFill>
        </p:spPr>
        <p:txBody>
          <a:bodyPr anchorCtr="1"/>
          <a:lstStyle>
            <a:lvl1pPr marL="0" indent="0" algn="ctr">
              <a:buNone/>
              <a:defRPr lang="en-EE" sz="1800">
                <a:solidFill>
                  <a:srgbClr val="FFFFFF"/>
                </a:solidFill>
                <a:latin typeface="Roboto" pitchFamily="2"/>
                <a:ea typeface="Roboto" pitchFamily="2"/>
                <a:cs typeface="Roboto" pitchFamily="2"/>
              </a:defRPr>
            </a:lvl1pPr>
          </a:lstStyle>
          <a:p>
            <a:pPr lvl="0"/>
            <a:r>
              <a:rPr lang="en-EE"/>
              <a:t>Veebileht või e-mail </a:t>
            </a:r>
            <a:r>
              <a:rPr lang="en-US"/>
              <a:t>aadress</a:t>
            </a:r>
            <a:endParaRPr lang="en-EE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FF7E5D5-7216-9D14-74E2-D987D7681C4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AA4FE37-6628-49C0-BF17-5B7E72804229}" type="slidenum">
              <a:t>‹#›</a:t>
            </a:fld>
            <a:endParaRPr lang="en-EE"/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2419F73E-7ABD-43F2-0798-18DF18B97D06}"/>
              </a:ext>
            </a:extLst>
          </p:cNvPr>
          <p:cNvCxnSpPr/>
          <p:nvPr/>
        </p:nvCxnSpPr>
        <p:spPr>
          <a:xfrm>
            <a:off x="766760" y="6533259"/>
            <a:ext cx="9520240" cy="0"/>
          </a:xfrm>
          <a:prstGeom prst="straightConnector1">
            <a:avLst/>
          </a:prstGeom>
          <a:noFill/>
          <a:ln w="12701" cap="flat">
            <a:solidFill>
              <a:srgbClr val="003087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44514389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ühi (jooneg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9">
            <a:extLst>
              <a:ext uri="{FF2B5EF4-FFF2-40B4-BE49-F238E27FC236}">
                <a16:creationId xmlns:a16="http://schemas.microsoft.com/office/drawing/2014/main" id="{493DA508-1535-B80C-B5E6-5AE890A48A17}"/>
              </a:ext>
            </a:extLst>
          </p:cNvPr>
          <p:cNvCxnSpPr/>
          <p:nvPr/>
        </p:nvCxnSpPr>
        <p:spPr>
          <a:xfrm>
            <a:off x="766760" y="6533259"/>
            <a:ext cx="9520240" cy="0"/>
          </a:xfrm>
          <a:prstGeom prst="straightConnector1">
            <a:avLst/>
          </a:prstGeom>
          <a:noFill/>
          <a:ln w="12701" cap="flat">
            <a:solidFill>
              <a:srgbClr val="003087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1736102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õh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DBFAC-6F56-A12C-1B6D-02091CC8FC2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380920" y="1103891"/>
            <a:ext cx="5811076" cy="516791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/>
              <a:t>Pealkiri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30029-B10D-0806-55D2-17A30017E672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380920" y="1689097"/>
            <a:ext cx="5811076" cy="45510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994F26-C5B2-6254-0AB5-87A1E8B9039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F8F58FE-A10B-43B9-98E9-A99483B5F8FD}" type="slidenum">
              <a:t>‹#›</a:t>
            </a:fld>
            <a:endParaRPr lang="en-EE"/>
          </a:p>
        </p:txBody>
      </p:sp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4E6337FB-1110-7D66-CF82-404CDC5ECFBD}"/>
              </a:ext>
            </a:extLst>
          </p:cNvPr>
          <p:cNvCxnSpPr/>
          <p:nvPr/>
        </p:nvCxnSpPr>
        <p:spPr>
          <a:xfrm>
            <a:off x="766760" y="6533259"/>
            <a:ext cx="9520240" cy="0"/>
          </a:xfrm>
          <a:prstGeom prst="straightConnector1">
            <a:avLst/>
          </a:prstGeom>
          <a:noFill/>
          <a:ln w="12701" cap="flat">
            <a:solidFill>
              <a:srgbClr val="003087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9503373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5294662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itel 1">
  <p:cSld name="Tiitel 1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/>
          <p:nvPr/>
        </p:nvSpPr>
        <p:spPr>
          <a:xfrm>
            <a:off x="0" y="1983486"/>
            <a:ext cx="12207738" cy="4874514"/>
          </a:xfrm>
          <a:prstGeom prst="rect">
            <a:avLst/>
          </a:prstGeom>
          <a:solidFill>
            <a:srgbClr val="006EB5"/>
          </a:solidFill>
          <a:ln>
            <a:noFill/>
          </a:ln>
        </p:spPr>
        <p:txBody>
          <a:bodyPr spcFirstLastPara="1" wrap="square" lIns="91724" tIns="45849" rIns="91724" bIns="45849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8" b="0" i="0" u="none" strike="noStrike" cap="none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7" name="Google Shape;17;p12"/>
          <p:cNvSpPr txBox="1">
            <a:spLocks noGrp="1"/>
          </p:cNvSpPr>
          <p:nvPr>
            <p:ph type="ctrTitle"/>
          </p:nvPr>
        </p:nvSpPr>
        <p:spPr>
          <a:xfrm>
            <a:off x="1444703" y="2633968"/>
            <a:ext cx="6890835" cy="1084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75" tIns="60725" rIns="121475" bIns="607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Narrow"/>
              <a:buNone/>
              <a:defRPr sz="4816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subTitle" idx="1"/>
          </p:nvPr>
        </p:nvSpPr>
        <p:spPr>
          <a:xfrm>
            <a:off x="1444703" y="3718103"/>
            <a:ext cx="8335698" cy="84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75" tIns="60725" rIns="121475" bIns="607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22"/>
              </a:spcBef>
              <a:spcAft>
                <a:spcPts val="0"/>
              </a:spcAft>
              <a:buSzPts val="3600"/>
              <a:buNone/>
              <a:defRPr sz="3612">
                <a:solidFill>
                  <a:srgbClr val="D8D8D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ctr">
              <a:lnSpc>
                <a:spcPct val="100000"/>
              </a:lnSpc>
              <a:spcBef>
                <a:spcPts val="742"/>
              </a:spcBef>
              <a:spcAft>
                <a:spcPts val="0"/>
              </a:spcAft>
              <a:buSzPts val="37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42"/>
              </a:spcBef>
              <a:spcAft>
                <a:spcPts val="0"/>
              </a:spcAft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9" name="Google Shape;19;p12" descr="kolm lõvi_sinis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5092" y="1043902"/>
            <a:ext cx="47650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2"/>
          <p:cNvSpPr txBox="1">
            <a:spLocks noGrp="1"/>
          </p:cNvSpPr>
          <p:nvPr>
            <p:ph type="body" idx="2"/>
          </p:nvPr>
        </p:nvSpPr>
        <p:spPr>
          <a:xfrm>
            <a:off x="1444703" y="6175476"/>
            <a:ext cx="7035321" cy="524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75" tIns="60725" rIns="121475" bIns="60725" anchor="t" anchorCtr="0">
            <a:noAutofit/>
          </a:bodyPr>
          <a:lstStyle>
            <a:lvl1pPr marL="458709" lvl="0" indent="-229354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SzPts val="1800"/>
              <a:buNone/>
              <a:defRPr sz="1806">
                <a:solidFill>
                  <a:schemeClr val="lt1"/>
                </a:solidFill>
              </a:defRPr>
            </a:lvl1pPr>
            <a:lvl2pPr marL="917418" lvl="1" indent="-344032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SzPts val="1800"/>
              <a:buChar char="–"/>
              <a:defRPr/>
            </a:lvl2pPr>
            <a:lvl3pPr marL="1376126" lvl="2" indent="-344032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3pPr>
            <a:lvl4pPr marL="1834835" lvl="3" indent="-344032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SzPts val="1800"/>
              <a:buChar char="–"/>
              <a:defRPr/>
            </a:lvl4pPr>
            <a:lvl5pPr marL="2293544" lvl="4" indent="-344032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SzPts val="1800"/>
              <a:buChar char="»"/>
              <a:defRPr/>
            </a:lvl5pPr>
            <a:lvl6pPr marL="2752253" lvl="5" indent="-344032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0961" lvl="6" indent="-344032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69670" lvl="7" indent="-344032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28379" lvl="8" indent="-344032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2"/>
          <p:cNvSpPr txBox="1">
            <a:spLocks noGrp="1"/>
          </p:cNvSpPr>
          <p:nvPr>
            <p:ph type="body" idx="3"/>
          </p:nvPr>
        </p:nvSpPr>
        <p:spPr>
          <a:xfrm>
            <a:off x="1444703" y="5492342"/>
            <a:ext cx="7007587" cy="289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75" tIns="60725" rIns="121475" bIns="60725" anchor="t" anchorCtr="0">
            <a:noAutofit/>
          </a:bodyPr>
          <a:lstStyle>
            <a:lvl1pPr marL="458709" lvl="0" indent="-229354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SzPts val="1800"/>
              <a:buNone/>
              <a:defRPr sz="1806">
                <a:solidFill>
                  <a:schemeClr val="lt1"/>
                </a:solidFill>
              </a:defRPr>
            </a:lvl1pPr>
            <a:lvl2pPr marL="917418" lvl="1" indent="-229354" algn="l">
              <a:lnSpc>
                <a:spcPct val="100000"/>
              </a:lnSpc>
              <a:spcBef>
                <a:spcPts val="742"/>
              </a:spcBef>
              <a:spcAft>
                <a:spcPts val="0"/>
              </a:spcAft>
              <a:buSzPts val="3700"/>
              <a:buNone/>
              <a:defRPr/>
            </a:lvl2pPr>
            <a:lvl3pPr marL="1376126" lvl="2" indent="-229354" algn="l">
              <a:lnSpc>
                <a:spcPct val="100000"/>
              </a:lnSpc>
              <a:spcBef>
                <a:spcPts val="642"/>
              </a:spcBef>
              <a:spcAft>
                <a:spcPts val="0"/>
              </a:spcAft>
              <a:buSzPts val="3200"/>
              <a:buNone/>
              <a:defRPr/>
            </a:lvl3pPr>
            <a:lvl4pPr marL="1834835" lvl="3" indent="-229354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2700"/>
              <a:buNone/>
              <a:defRPr/>
            </a:lvl4pPr>
            <a:lvl5pPr marL="2293544" lvl="4" indent="-229354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2700"/>
              <a:buNone/>
              <a:defRPr/>
            </a:lvl5pPr>
            <a:lvl6pPr marL="2752253" lvl="5" indent="-344032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0961" lvl="6" indent="-344032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69670" lvl="7" indent="-344032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28379" lvl="8" indent="-344032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4"/>
          </p:nvPr>
        </p:nvSpPr>
        <p:spPr>
          <a:xfrm>
            <a:off x="1444703" y="5019314"/>
            <a:ext cx="7007587" cy="433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75" tIns="60725" rIns="121475" bIns="60725" anchor="t" anchorCtr="0">
            <a:noAutofit/>
          </a:bodyPr>
          <a:lstStyle>
            <a:lvl1pPr marL="458709" lvl="0" indent="-229354" algn="l">
              <a:lnSpc>
                <a:spcPct val="100000"/>
              </a:lnSpc>
              <a:spcBef>
                <a:spcPts val="482"/>
              </a:spcBef>
              <a:spcAft>
                <a:spcPts val="0"/>
              </a:spcAft>
              <a:buSzPts val="2400"/>
              <a:buNone/>
              <a:defRPr sz="2408">
                <a:solidFill>
                  <a:schemeClr val="lt1"/>
                </a:solidFill>
              </a:defRPr>
            </a:lvl1pPr>
            <a:lvl2pPr marL="917418" lvl="1" indent="-229354" algn="l">
              <a:lnSpc>
                <a:spcPct val="100000"/>
              </a:lnSpc>
              <a:spcBef>
                <a:spcPts val="742"/>
              </a:spcBef>
              <a:spcAft>
                <a:spcPts val="0"/>
              </a:spcAft>
              <a:buSzPts val="3700"/>
              <a:buNone/>
              <a:defRPr/>
            </a:lvl2pPr>
            <a:lvl3pPr marL="1376126" lvl="2" indent="-229354" algn="l">
              <a:lnSpc>
                <a:spcPct val="100000"/>
              </a:lnSpc>
              <a:spcBef>
                <a:spcPts val="642"/>
              </a:spcBef>
              <a:spcAft>
                <a:spcPts val="0"/>
              </a:spcAft>
              <a:buSzPts val="3200"/>
              <a:buNone/>
              <a:defRPr/>
            </a:lvl3pPr>
            <a:lvl4pPr marL="1834835" lvl="3" indent="-229354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2700"/>
              <a:buNone/>
              <a:defRPr/>
            </a:lvl4pPr>
            <a:lvl5pPr marL="2293544" lvl="4" indent="-229354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2700"/>
              <a:buNone/>
              <a:defRPr/>
            </a:lvl5pPr>
            <a:lvl6pPr marL="2752253" lvl="5" indent="-344032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0961" lvl="6" indent="-344032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69670" lvl="7" indent="-344032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28379" lvl="8" indent="-344032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00" y="216803"/>
            <a:ext cx="3476317" cy="1391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709168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ealkiri ja sisu" type="obj">
  <p:cSld name="Pealkiri ja sisu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75" tIns="60725" rIns="121475" bIns="607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EB5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430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75" tIns="60725" rIns="121475" bIns="60725" anchor="t" anchorCtr="0">
            <a:normAutofit/>
          </a:bodyPr>
          <a:lstStyle>
            <a:lvl1pPr marL="458709" lvl="0" indent="-344032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1pPr>
            <a:lvl2pPr marL="917418" lvl="1" indent="-344032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SzPts val="1800"/>
              <a:buChar char="–"/>
              <a:defRPr/>
            </a:lvl2pPr>
            <a:lvl3pPr marL="1376126" lvl="2" indent="-344032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3pPr>
            <a:lvl4pPr marL="1834835" lvl="3" indent="-344032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SzPts val="1800"/>
              <a:buChar char="–"/>
              <a:defRPr/>
            </a:lvl4pPr>
            <a:lvl5pPr marL="2293544" lvl="4" indent="-344032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SzPts val="1800"/>
              <a:buChar char="»"/>
              <a:defRPr/>
            </a:lvl5pPr>
            <a:lvl6pPr marL="2752253" lvl="5" indent="-344032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0961" lvl="6" indent="-344032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69670" lvl="7" indent="-344032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28379" lvl="8" indent="-344032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3"/>
          <p:cNvSpPr txBox="1">
            <a:spLocks noGrp="1"/>
          </p:cNvSpPr>
          <p:nvPr>
            <p:ph type="dt" idx="10"/>
          </p:nvPr>
        </p:nvSpPr>
        <p:spPr>
          <a:xfrm rot="-5400000">
            <a:off x="-1134857" y="5133244"/>
            <a:ext cx="2846081" cy="36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75" tIns="60725" rIns="121475" bIns="607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3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75" tIns="60725" rIns="121475" bIns="607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sldNum" idx="12"/>
          </p:nvPr>
        </p:nvSpPr>
        <p:spPr>
          <a:xfrm>
            <a:off x="11297508" y="6356352"/>
            <a:ext cx="65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75" tIns="60725" rIns="121475" bIns="607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5" b="0" i="0" u="none" strike="noStrike" cap="none">
                <a:solidFill>
                  <a:srgbClr val="8888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5" b="0" i="0" u="none" strike="noStrike" cap="none">
                <a:solidFill>
                  <a:srgbClr val="8888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5" b="0" i="0" u="none" strike="noStrike" cap="none">
                <a:solidFill>
                  <a:srgbClr val="8888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5" b="0" i="0" u="none" strike="noStrike" cap="none">
                <a:solidFill>
                  <a:srgbClr val="8888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5" b="0" i="0" u="none" strike="noStrike" cap="none">
                <a:solidFill>
                  <a:srgbClr val="8888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5" b="0" i="0" u="none" strike="noStrike" cap="none">
                <a:solidFill>
                  <a:srgbClr val="8888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5" b="0" i="0" u="none" strike="noStrike" cap="none">
                <a:solidFill>
                  <a:srgbClr val="8888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5" b="0" i="0" u="none" strike="noStrike" cap="none">
                <a:solidFill>
                  <a:srgbClr val="8888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5" b="0" i="0" u="none" strike="noStrike" cap="none">
                <a:solidFill>
                  <a:srgbClr val="8888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1988694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suslaid">
  <p:cSld name="Sisuslaid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4"/>
          <p:cNvSpPr txBox="1"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75" tIns="60725" rIns="121475" bIns="607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EB5"/>
              </a:buClr>
              <a:buSzPts val="5800"/>
              <a:buFont typeface="Arial Narrow"/>
              <a:buNone/>
              <a:defRPr>
                <a:solidFill>
                  <a:srgbClr val="006EB5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11369751" y="6353608"/>
            <a:ext cx="605262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75" tIns="60725" rIns="121475" bIns="607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5" b="0" i="0" u="none" strike="noStrike" cap="none">
                <a:solidFill>
                  <a:srgbClr val="8888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5" b="0" i="0" u="none" strike="noStrike" cap="none">
                <a:solidFill>
                  <a:srgbClr val="8888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5" b="0" i="0" u="none" strike="noStrike" cap="none">
                <a:solidFill>
                  <a:srgbClr val="8888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5" b="0" i="0" u="none" strike="noStrike" cap="none">
                <a:solidFill>
                  <a:srgbClr val="8888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5" b="0" i="0" u="none" strike="noStrike" cap="none">
                <a:solidFill>
                  <a:srgbClr val="8888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5" b="0" i="0" u="none" strike="noStrike" cap="none">
                <a:solidFill>
                  <a:srgbClr val="8888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5" b="0" i="0" u="none" strike="noStrike" cap="none">
                <a:solidFill>
                  <a:srgbClr val="8888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5" b="0" i="0" u="none" strike="noStrike" cap="none">
                <a:solidFill>
                  <a:srgbClr val="8888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5" b="0" i="0" u="none" strike="noStrike" cap="none">
                <a:solidFill>
                  <a:srgbClr val="8888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t-EE" smtClean="0"/>
              <a:pPr/>
              <a:t>‹#›</a:t>
            </a:fld>
            <a:endParaRPr lang="et-EE"/>
          </a:p>
        </p:txBody>
      </p:sp>
      <p:sp>
        <p:nvSpPr>
          <p:cNvPr id="33" name="Google Shape;33;p14"/>
          <p:cNvSpPr txBox="1">
            <a:spLocks noGrp="1"/>
          </p:cNvSpPr>
          <p:nvPr>
            <p:ph type="body" idx="1"/>
          </p:nvPr>
        </p:nvSpPr>
        <p:spPr>
          <a:xfrm>
            <a:off x="609599" y="1600202"/>
            <a:ext cx="10972801" cy="4753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75" tIns="60725" rIns="121475" bIns="60725" anchor="t" anchorCtr="0">
            <a:normAutofit/>
          </a:bodyPr>
          <a:lstStyle>
            <a:lvl1pPr marL="458709" lvl="0" indent="-465080" algn="l">
              <a:lnSpc>
                <a:spcPct val="100000"/>
              </a:lnSpc>
              <a:spcBef>
                <a:spcPts val="742"/>
              </a:spcBef>
              <a:spcAft>
                <a:spcPts val="0"/>
              </a:spcAft>
              <a:buClr>
                <a:srgbClr val="0064B9"/>
              </a:buClr>
              <a:buSzPts val="3700"/>
              <a:buChar char="•"/>
              <a:defRPr sz="3712"/>
            </a:lvl1pPr>
            <a:lvl2pPr marL="917418" lvl="1" indent="-433225" algn="l">
              <a:lnSpc>
                <a:spcPct val="100000"/>
              </a:lnSpc>
              <a:spcBef>
                <a:spcPts val="642"/>
              </a:spcBef>
              <a:spcAft>
                <a:spcPts val="0"/>
              </a:spcAft>
              <a:buClr>
                <a:srgbClr val="0064B9"/>
              </a:buClr>
              <a:buSzPts val="3200"/>
              <a:buChar char="–"/>
              <a:defRPr sz="3211"/>
            </a:lvl2pPr>
            <a:lvl3pPr marL="1376126" lvl="2" indent="-401370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Clr>
                <a:srgbClr val="0064B9"/>
              </a:buClr>
              <a:buSzPts val="2700"/>
              <a:buChar char="•"/>
              <a:defRPr sz="2709"/>
            </a:lvl3pPr>
            <a:lvl4pPr marL="1834835" lvl="3" indent="-382257" algn="l">
              <a:lnSpc>
                <a:spcPct val="100000"/>
              </a:lnSpc>
              <a:spcBef>
                <a:spcPts val="482"/>
              </a:spcBef>
              <a:spcAft>
                <a:spcPts val="0"/>
              </a:spcAft>
              <a:buClr>
                <a:srgbClr val="0064B9"/>
              </a:buClr>
              <a:buSzPts val="2400"/>
              <a:buChar char="–"/>
              <a:defRPr sz="2408"/>
            </a:lvl4pPr>
            <a:lvl5pPr marL="2293544" lvl="4" indent="-382257" algn="l">
              <a:lnSpc>
                <a:spcPct val="100000"/>
              </a:lnSpc>
              <a:spcBef>
                <a:spcPts val="482"/>
              </a:spcBef>
              <a:spcAft>
                <a:spcPts val="0"/>
              </a:spcAft>
              <a:buClr>
                <a:srgbClr val="0064B9"/>
              </a:buClr>
              <a:buSzPts val="2400"/>
              <a:buChar char="»"/>
              <a:defRPr sz="2408"/>
            </a:lvl5pPr>
            <a:lvl6pPr marL="2752253" lvl="5" indent="-382257" algn="l">
              <a:lnSpc>
                <a:spcPct val="100000"/>
              </a:lnSpc>
              <a:spcBef>
                <a:spcPts val="482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8"/>
            </a:lvl6pPr>
            <a:lvl7pPr marL="3210961" lvl="6" indent="-382257" algn="l">
              <a:lnSpc>
                <a:spcPct val="100000"/>
              </a:lnSpc>
              <a:spcBef>
                <a:spcPts val="482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8"/>
            </a:lvl7pPr>
            <a:lvl8pPr marL="3669670" lvl="7" indent="-382257" algn="l">
              <a:lnSpc>
                <a:spcPct val="100000"/>
              </a:lnSpc>
              <a:spcBef>
                <a:spcPts val="482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8"/>
            </a:lvl8pPr>
            <a:lvl9pPr marL="4128379" lvl="8" indent="-382257" algn="l">
              <a:lnSpc>
                <a:spcPct val="100000"/>
              </a:lnSpc>
              <a:spcBef>
                <a:spcPts val="482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8"/>
            </a:lvl9pPr>
          </a:lstStyle>
          <a:p>
            <a:endParaRPr/>
          </a:p>
        </p:txBody>
      </p:sp>
      <p:sp>
        <p:nvSpPr>
          <p:cNvPr id="34" name="Google Shape;34;p14"/>
          <p:cNvSpPr txBox="1"/>
          <p:nvPr/>
        </p:nvSpPr>
        <p:spPr>
          <a:xfrm rot="-5400000">
            <a:off x="-487949" y="5625328"/>
            <a:ext cx="1532652" cy="33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24" tIns="45849" rIns="91724" bIns="45849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t-EE" sz="1605" b="0" i="0" u="none" strike="noStrike" cap="none">
                <a:solidFill>
                  <a:srgbClr val="BFBFBF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Eesti Vabariik</a:t>
            </a:r>
            <a:endParaRPr sz="1605" b="0" i="0" u="none" strike="noStrike" cap="none">
              <a:solidFill>
                <a:srgbClr val="BFBFBF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32165713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õpuslaid">
  <p:cSld name="Lõpuslaid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5"/>
          <p:cNvSpPr/>
          <p:nvPr/>
        </p:nvSpPr>
        <p:spPr>
          <a:xfrm>
            <a:off x="0" y="1983486"/>
            <a:ext cx="12207738" cy="4874514"/>
          </a:xfrm>
          <a:prstGeom prst="rect">
            <a:avLst/>
          </a:prstGeom>
          <a:solidFill>
            <a:srgbClr val="006EB5"/>
          </a:solidFill>
          <a:ln>
            <a:noFill/>
          </a:ln>
        </p:spPr>
        <p:txBody>
          <a:bodyPr spcFirstLastPara="1" wrap="square" lIns="91724" tIns="45849" rIns="91724" bIns="45849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8" b="0" i="0" u="none" strike="noStrike" cap="none">
              <a:solidFill>
                <a:schemeClr val="lt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37" name="Google Shape;37;p15"/>
          <p:cNvSpPr txBox="1">
            <a:spLocks noGrp="1"/>
          </p:cNvSpPr>
          <p:nvPr>
            <p:ph type="ctrTitle"/>
          </p:nvPr>
        </p:nvSpPr>
        <p:spPr>
          <a:xfrm>
            <a:off x="1444703" y="2633968"/>
            <a:ext cx="6890835" cy="1084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75" tIns="60725" rIns="121475" bIns="607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Narrow"/>
              <a:buNone/>
              <a:defRPr sz="4816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ubTitle" idx="1"/>
          </p:nvPr>
        </p:nvSpPr>
        <p:spPr>
          <a:xfrm>
            <a:off x="1444703" y="3718103"/>
            <a:ext cx="8335698" cy="843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75" tIns="60725" rIns="121475" bIns="607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22"/>
              </a:spcBef>
              <a:spcAft>
                <a:spcPts val="0"/>
              </a:spcAft>
              <a:buSzPts val="3600"/>
              <a:buNone/>
              <a:defRPr sz="3612">
                <a:solidFill>
                  <a:srgbClr val="D8D8D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ctr">
              <a:lnSpc>
                <a:spcPct val="100000"/>
              </a:lnSpc>
              <a:spcBef>
                <a:spcPts val="742"/>
              </a:spcBef>
              <a:spcAft>
                <a:spcPts val="0"/>
              </a:spcAft>
              <a:buSzPts val="37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42"/>
              </a:spcBef>
              <a:spcAft>
                <a:spcPts val="0"/>
              </a:spcAft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9" name="Google Shape;39;p15" descr="kolm lõvi_sinis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5092" y="1043902"/>
            <a:ext cx="476503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15"/>
          <p:cNvSpPr txBox="1">
            <a:spLocks noGrp="1"/>
          </p:cNvSpPr>
          <p:nvPr>
            <p:ph type="body" idx="2"/>
          </p:nvPr>
        </p:nvSpPr>
        <p:spPr>
          <a:xfrm>
            <a:off x="1444703" y="5492342"/>
            <a:ext cx="7007587" cy="289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75" tIns="60725" rIns="121475" bIns="60725" anchor="t" anchorCtr="0">
            <a:noAutofit/>
          </a:bodyPr>
          <a:lstStyle>
            <a:lvl1pPr marL="458709" lvl="0" indent="-229354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SzPts val="1800"/>
              <a:buNone/>
              <a:defRPr sz="1806">
                <a:solidFill>
                  <a:schemeClr val="lt1"/>
                </a:solidFill>
              </a:defRPr>
            </a:lvl1pPr>
            <a:lvl2pPr marL="917418" lvl="1" indent="-229354" algn="l">
              <a:lnSpc>
                <a:spcPct val="100000"/>
              </a:lnSpc>
              <a:spcBef>
                <a:spcPts val="742"/>
              </a:spcBef>
              <a:spcAft>
                <a:spcPts val="0"/>
              </a:spcAft>
              <a:buSzPts val="3700"/>
              <a:buNone/>
              <a:defRPr/>
            </a:lvl2pPr>
            <a:lvl3pPr marL="1376126" lvl="2" indent="-229354" algn="l">
              <a:lnSpc>
                <a:spcPct val="100000"/>
              </a:lnSpc>
              <a:spcBef>
                <a:spcPts val="642"/>
              </a:spcBef>
              <a:spcAft>
                <a:spcPts val="0"/>
              </a:spcAft>
              <a:buSzPts val="3200"/>
              <a:buNone/>
              <a:defRPr/>
            </a:lvl3pPr>
            <a:lvl4pPr marL="1834835" lvl="3" indent="-229354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2700"/>
              <a:buNone/>
              <a:defRPr/>
            </a:lvl4pPr>
            <a:lvl5pPr marL="2293544" lvl="4" indent="-229354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2700"/>
              <a:buNone/>
              <a:defRPr/>
            </a:lvl5pPr>
            <a:lvl6pPr marL="2752253" lvl="5" indent="-344032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0961" lvl="6" indent="-344032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69670" lvl="7" indent="-344032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28379" lvl="8" indent="-344032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5"/>
          <p:cNvSpPr txBox="1">
            <a:spLocks noGrp="1"/>
          </p:cNvSpPr>
          <p:nvPr>
            <p:ph type="body" idx="3"/>
          </p:nvPr>
        </p:nvSpPr>
        <p:spPr>
          <a:xfrm>
            <a:off x="1444703" y="5019314"/>
            <a:ext cx="7007587" cy="433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75" tIns="60725" rIns="121475" bIns="60725" anchor="t" anchorCtr="0">
            <a:noAutofit/>
          </a:bodyPr>
          <a:lstStyle>
            <a:lvl1pPr marL="458709" lvl="0" indent="-229354" algn="l">
              <a:lnSpc>
                <a:spcPct val="100000"/>
              </a:lnSpc>
              <a:spcBef>
                <a:spcPts val="482"/>
              </a:spcBef>
              <a:spcAft>
                <a:spcPts val="0"/>
              </a:spcAft>
              <a:buSzPts val="2400"/>
              <a:buNone/>
              <a:defRPr sz="2408">
                <a:solidFill>
                  <a:schemeClr val="lt1"/>
                </a:solidFill>
              </a:defRPr>
            </a:lvl1pPr>
            <a:lvl2pPr marL="917418" lvl="1" indent="-229354" algn="l">
              <a:lnSpc>
                <a:spcPct val="100000"/>
              </a:lnSpc>
              <a:spcBef>
                <a:spcPts val="742"/>
              </a:spcBef>
              <a:spcAft>
                <a:spcPts val="0"/>
              </a:spcAft>
              <a:buSzPts val="3700"/>
              <a:buNone/>
              <a:defRPr/>
            </a:lvl2pPr>
            <a:lvl3pPr marL="1376126" lvl="2" indent="-229354" algn="l">
              <a:lnSpc>
                <a:spcPct val="100000"/>
              </a:lnSpc>
              <a:spcBef>
                <a:spcPts val="642"/>
              </a:spcBef>
              <a:spcAft>
                <a:spcPts val="0"/>
              </a:spcAft>
              <a:buSzPts val="3200"/>
              <a:buNone/>
              <a:defRPr/>
            </a:lvl3pPr>
            <a:lvl4pPr marL="1834835" lvl="3" indent="-229354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2700"/>
              <a:buNone/>
              <a:defRPr/>
            </a:lvl4pPr>
            <a:lvl5pPr marL="2293544" lvl="4" indent="-229354" algn="l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2700"/>
              <a:buNone/>
              <a:defRPr/>
            </a:lvl5pPr>
            <a:lvl6pPr marL="2752253" lvl="5" indent="-344032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0961" lvl="6" indent="-344032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69670" lvl="7" indent="-344032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28379" lvl="8" indent="-344032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4"/>
          </p:nvPr>
        </p:nvSpPr>
        <p:spPr>
          <a:xfrm>
            <a:off x="1440497" y="5808519"/>
            <a:ext cx="7015998" cy="524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75" tIns="60725" rIns="121475" bIns="60725" anchor="t" anchorCtr="0">
            <a:noAutofit/>
          </a:bodyPr>
          <a:lstStyle>
            <a:lvl1pPr marL="458709" lvl="0" indent="-229354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SzPts val="1800"/>
              <a:buNone/>
              <a:defRPr sz="1806">
                <a:solidFill>
                  <a:schemeClr val="lt1"/>
                </a:solidFill>
              </a:defRPr>
            </a:lvl1pPr>
            <a:lvl2pPr marL="917418" lvl="1" indent="-344032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SzPts val="1800"/>
              <a:buChar char="–"/>
              <a:defRPr/>
            </a:lvl2pPr>
            <a:lvl3pPr marL="1376126" lvl="2" indent="-344032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SzPts val="1800"/>
              <a:buChar char="•"/>
              <a:defRPr/>
            </a:lvl3pPr>
            <a:lvl4pPr marL="1834835" lvl="3" indent="-344032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SzPts val="1800"/>
              <a:buChar char="–"/>
              <a:defRPr/>
            </a:lvl4pPr>
            <a:lvl5pPr marL="2293544" lvl="4" indent="-344032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SzPts val="1800"/>
              <a:buChar char="»"/>
              <a:defRPr/>
            </a:lvl5pPr>
            <a:lvl6pPr marL="2752253" lvl="5" indent="-344032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10961" lvl="6" indent="-344032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69670" lvl="7" indent="-344032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28379" lvl="8" indent="-344032" algn="l">
              <a:lnSpc>
                <a:spcPct val="100000"/>
              </a:lnSpc>
              <a:spcBef>
                <a:spcPts val="36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3" name="Google Shape;4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400" y="216803"/>
            <a:ext cx="3476317" cy="13911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7700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heleht 1">
  <p:cSld name="Vaheleht 1">
    <p:bg>
      <p:bgPr>
        <a:solidFill>
          <a:srgbClr val="006EB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6"/>
          <p:cNvSpPr txBox="1">
            <a:spLocks noGrp="1"/>
          </p:cNvSpPr>
          <p:nvPr>
            <p:ph type="ctrTitle"/>
          </p:nvPr>
        </p:nvSpPr>
        <p:spPr>
          <a:xfrm>
            <a:off x="1444703" y="2633968"/>
            <a:ext cx="6890835" cy="1084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75" tIns="60725" rIns="121475" bIns="607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 Narrow"/>
              <a:buNone/>
              <a:defRPr sz="4816">
                <a:solidFill>
                  <a:schemeClr val="lt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subTitle" idx="1"/>
          </p:nvPr>
        </p:nvSpPr>
        <p:spPr>
          <a:xfrm>
            <a:off x="1444703" y="3718103"/>
            <a:ext cx="8335698" cy="1445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75" tIns="60725" rIns="121475" bIns="607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722"/>
              </a:spcBef>
              <a:spcAft>
                <a:spcPts val="0"/>
              </a:spcAft>
              <a:buSzPts val="3600"/>
              <a:buNone/>
              <a:defRPr sz="3612">
                <a:solidFill>
                  <a:srgbClr val="D8D8D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lvl="1" algn="ctr">
              <a:lnSpc>
                <a:spcPct val="100000"/>
              </a:lnSpc>
              <a:spcBef>
                <a:spcPts val="742"/>
              </a:spcBef>
              <a:spcAft>
                <a:spcPts val="0"/>
              </a:spcAft>
              <a:buSzPts val="37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642"/>
              </a:spcBef>
              <a:spcAft>
                <a:spcPts val="0"/>
              </a:spcAft>
              <a:buSzPts val="32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27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SzPts val="27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542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47" name="Google Shape;47;p16" descr="kolm lõvi_sinise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905092" y="-40233"/>
            <a:ext cx="476503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50807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õh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>
            <a:extLst>
              <a:ext uri="{FF2B5EF4-FFF2-40B4-BE49-F238E27FC236}">
                <a16:creationId xmlns:a16="http://schemas.microsoft.com/office/drawing/2014/main" id="{3CFF58D0-1EA9-C614-0147-319A551E6EA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fld id="{F16AC017-8E16-4103-A555-67C8AAAA9C71}" type="slidenum">
              <a:t>‹#›</a:t>
            </a:fld>
            <a:endParaRPr lang="en-E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35001C-8959-A8DF-B2CF-559A1C93548B}"/>
              </a:ext>
            </a:extLst>
          </p:cNvPr>
          <p:cNvSpPr txBox="1">
            <a:spLocks noGrp="1"/>
          </p:cNvSpPr>
          <p:nvPr>
            <p:ph type="pic" idx="4294967295"/>
          </p:nvPr>
        </p:nvSpPr>
        <p:spPr>
          <a:xfrm>
            <a:off x="2411730" y="0"/>
            <a:ext cx="9780266" cy="6858000"/>
          </a:xfrm>
          <a:solidFill>
            <a:srgbClr val="003087"/>
          </a:solidFill>
        </p:spPr>
        <p:txBody>
          <a:bodyPr/>
          <a:lstStyle>
            <a:lvl1pPr marL="0" indent="0">
              <a:buNone/>
              <a:defRPr sz="1200">
                <a:solidFill>
                  <a:srgbClr val="7F7F7F"/>
                </a:solidFill>
                <a:latin typeface="Roboto"/>
              </a:defRPr>
            </a:lvl1pPr>
          </a:lstStyle>
          <a:p>
            <a:pPr lvl="0"/>
            <a:r>
              <a:rPr lang="en-US"/>
              <a:t>Image Placeholder</a:t>
            </a:r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6801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õhi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1">
            <a:extLst>
              <a:ext uri="{FF2B5EF4-FFF2-40B4-BE49-F238E27FC236}">
                <a16:creationId xmlns:a16="http://schemas.microsoft.com/office/drawing/2014/main" id="{065039EF-9470-F33B-790E-49C5B80778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6760" y="3950966"/>
            <a:ext cx="4027310" cy="2237829"/>
          </a:xfrm>
        </p:spPr>
        <p:txBody>
          <a:bodyPr anchorCtr="1"/>
          <a:lstStyle>
            <a:lvl1pPr algn="ctr">
              <a:defRPr sz="3200"/>
            </a:lvl1pPr>
          </a:lstStyle>
          <a:p>
            <a:pPr lvl="0"/>
            <a:r>
              <a:rPr lang="en-US"/>
              <a:t>Pealkiri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64EDC-0DC7-4F7D-BF7E-67CBDD0D0289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4794071" y="3950966"/>
            <a:ext cx="7397925" cy="2237829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D3032F-ED36-E4AF-0E3B-F1FBB5B012D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25BA976-461E-49F2-A0AA-E0523FD1EA38}" type="slidenum">
              <a:t>‹#›</a:t>
            </a:fld>
            <a:endParaRPr lang="en-EE"/>
          </a:p>
        </p:txBody>
      </p:sp>
      <p:cxnSp>
        <p:nvCxnSpPr>
          <p:cNvPr id="5" name="Straight Connector 11">
            <a:extLst>
              <a:ext uri="{FF2B5EF4-FFF2-40B4-BE49-F238E27FC236}">
                <a16:creationId xmlns:a16="http://schemas.microsoft.com/office/drawing/2014/main" id="{2E6A20C8-A0E1-9B32-B9AF-71E8872AA709}"/>
              </a:ext>
            </a:extLst>
          </p:cNvPr>
          <p:cNvCxnSpPr/>
          <p:nvPr/>
        </p:nvCxnSpPr>
        <p:spPr>
          <a:xfrm>
            <a:off x="766760" y="6533259"/>
            <a:ext cx="9520240" cy="0"/>
          </a:xfrm>
          <a:prstGeom prst="straightConnector1">
            <a:avLst/>
          </a:prstGeom>
          <a:noFill/>
          <a:ln w="12701" cap="flat">
            <a:solidFill>
              <a:srgbClr val="003087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514866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õhi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C8DF00ED-7C49-FA3F-C937-1168784E2F3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766760" y="3941905"/>
            <a:ext cx="10587032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/>
              <a:t>Click to edit Master subtitle style</a:t>
            </a:r>
            <a:endParaRPr lang="en-EE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912BC8C7-8999-EB8D-2140-7E2CF7B50E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11DE4EF-1857-47E0-94D6-AB093182AC2F}" type="slidenum">
              <a:t>‹#›</a:t>
            </a:fld>
            <a:endParaRPr lang="en-EE"/>
          </a:p>
        </p:txBody>
      </p:sp>
      <p:cxnSp>
        <p:nvCxnSpPr>
          <p:cNvPr id="4" name="Straight Connector 10">
            <a:extLst>
              <a:ext uri="{FF2B5EF4-FFF2-40B4-BE49-F238E27FC236}">
                <a16:creationId xmlns:a16="http://schemas.microsoft.com/office/drawing/2014/main" id="{FA0AC49B-F1EE-39DB-8FD6-99AFE74310DE}"/>
              </a:ext>
            </a:extLst>
          </p:cNvPr>
          <p:cNvCxnSpPr/>
          <p:nvPr/>
        </p:nvCxnSpPr>
        <p:spPr>
          <a:xfrm>
            <a:off x="766760" y="6533259"/>
            <a:ext cx="9520240" cy="0"/>
          </a:xfrm>
          <a:prstGeom prst="straightConnector1">
            <a:avLst/>
          </a:prstGeom>
          <a:noFill/>
          <a:ln w="12701" cap="flat">
            <a:solidFill>
              <a:srgbClr val="003087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81787112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Põhi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5349629B-EA5E-9396-389E-4B8E77FF58A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6760" y="4589465"/>
            <a:ext cx="10580686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898EB0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2194429-97D8-F59C-A6A6-389013120E0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C677E8F-18B2-4BB0-8859-C9E9735D873C}" type="slidenum">
              <a:t>‹#›</a:t>
            </a:fld>
            <a:endParaRPr lang="en-EE"/>
          </a:p>
        </p:txBody>
      </p:sp>
      <p:cxnSp>
        <p:nvCxnSpPr>
          <p:cNvPr id="4" name="Straight Connector 10">
            <a:extLst>
              <a:ext uri="{FF2B5EF4-FFF2-40B4-BE49-F238E27FC236}">
                <a16:creationId xmlns:a16="http://schemas.microsoft.com/office/drawing/2014/main" id="{84D6DF67-9A2E-E526-A512-64A4E89EFF2A}"/>
              </a:ext>
            </a:extLst>
          </p:cNvPr>
          <p:cNvCxnSpPr/>
          <p:nvPr/>
        </p:nvCxnSpPr>
        <p:spPr>
          <a:xfrm>
            <a:off x="766760" y="6533259"/>
            <a:ext cx="9520240" cy="0"/>
          </a:xfrm>
          <a:prstGeom prst="straightConnector1">
            <a:avLst/>
          </a:prstGeom>
          <a:noFill/>
          <a:ln w="12701" cap="flat">
            <a:solidFill>
              <a:srgbClr val="003087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19960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õhi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9EEAB96-FE33-0FC4-4183-C3C3E602E85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66760" y="2756696"/>
            <a:ext cx="10587032" cy="350996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C8A568E-75DB-F98D-97DC-1FDB57DB489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7711BD-853C-4336-BD3E-BB4925D58BCB}" type="slidenum">
              <a:t>‹#›</a:t>
            </a:fld>
            <a:endParaRPr lang="en-EE"/>
          </a:p>
        </p:txBody>
      </p:sp>
      <p:cxnSp>
        <p:nvCxnSpPr>
          <p:cNvPr id="4" name="Straight Connector 9">
            <a:extLst>
              <a:ext uri="{FF2B5EF4-FFF2-40B4-BE49-F238E27FC236}">
                <a16:creationId xmlns:a16="http://schemas.microsoft.com/office/drawing/2014/main" id="{BFFF2BE1-52AC-C433-4F6E-500F17724711}"/>
              </a:ext>
            </a:extLst>
          </p:cNvPr>
          <p:cNvCxnSpPr/>
          <p:nvPr/>
        </p:nvCxnSpPr>
        <p:spPr>
          <a:xfrm>
            <a:off x="766760" y="6533259"/>
            <a:ext cx="9520240" cy="0"/>
          </a:xfrm>
          <a:prstGeom prst="straightConnector1">
            <a:avLst/>
          </a:prstGeom>
          <a:noFill/>
          <a:ln w="12701" cap="flat">
            <a:solidFill>
              <a:srgbClr val="003087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2265936111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õhi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5F5A7F01-1895-6661-4FBA-4309A63F6B75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766760" y="2333301"/>
            <a:ext cx="5253035" cy="38436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5AB096-A2BE-C861-7F14-B583CECC0D26}"/>
              </a:ext>
            </a:extLst>
          </p:cNvPr>
          <p:cNvSpPr txBox="1">
            <a:spLocks noGrp="1"/>
          </p:cNvSpPr>
          <p:nvPr>
            <p:ph idx="4294967295"/>
          </p:nvPr>
        </p:nvSpPr>
        <p:spPr>
          <a:xfrm>
            <a:off x="6100767" y="2333301"/>
            <a:ext cx="5253035" cy="3843652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D3832C-11F1-FC4A-825B-F243354A927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F87CA57-7448-4DA7-85D7-263C123F26A0}" type="slidenum">
              <a:t>‹#›</a:t>
            </a:fld>
            <a:endParaRPr lang="en-EE"/>
          </a:p>
        </p:txBody>
      </p:sp>
      <p:cxnSp>
        <p:nvCxnSpPr>
          <p:cNvPr id="5" name="Straight Connector 10">
            <a:extLst>
              <a:ext uri="{FF2B5EF4-FFF2-40B4-BE49-F238E27FC236}">
                <a16:creationId xmlns:a16="http://schemas.microsoft.com/office/drawing/2014/main" id="{C4AC7E75-05DF-5DDA-38AC-F5F7BEF64887}"/>
              </a:ext>
            </a:extLst>
          </p:cNvPr>
          <p:cNvCxnSpPr/>
          <p:nvPr/>
        </p:nvCxnSpPr>
        <p:spPr>
          <a:xfrm>
            <a:off x="766760" y="6533259"/>
            <a:ext cx="9520240" cy="0"/>
          </a:xfrm>
          <a:prstGeom prst="straightConnector1">
            <a:avLst/>
          </a:prstGeom>
          <a:noFill/>
          <a:ln w="12701" cap="flat">
            <a:solidFill>
              <a:srgbClr val="003087"/>
            </a:solidFill>
            <a:prstDash val="solid"/>
            <a:miter/>
          </a:ln>
        </p:spPr>
      </p:cxnSp>
    </p:spTree>
    <p:extLst>
      <p:ext uri="{BB962C8B-B14F-4D97-AF65-F5344CB8AC3E}">
        <p14:creationId xmlns:p14="http://schemas.microsoft.com/office/powerpoint/2010/main" val="3464462512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slideLayout" Target="../slideLayouts/slideLayout18.xml" /><Relationship Id="rId26" Type="http://schemas.openxmlformats.org/officeDocument/2006/relationships/slideLayout" Target="../slideLayouts/slideLayout26.xml" /><Relationship Id="rId3" Type="http://schemas.openxmlformats.org/officeDocument/2006/relationships/slideLayout" Target="../slideLayouts/slideLayout3.xml" /><Relationship Id="rId21" Type="http://schemas.openxmlformats.org/officeDocument/2006/relationships/slideLayout" Target="../slideLayouts/slideLayout21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5" Type="http://schemas.openxmlformats.org/officeDocument/2006/relationships/slideLayout" Target="../slideLayouts/slideLayout25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slideLayout" Target="../slideLayouts/slideLayout20.xml" /><Relationship Id="rId29" Type="http://schemas.openxmlformats.org/officeDocument/2006/relationships/slideLayout" Target="../slideLayouts/slideLayout29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24" Type="http://schemas.openxmlformats.org/officeDocument/2006/relationships/slideLayout" Target="../slideLayouts/slideLayout24.xml" /><Relationship Id="rId32" Type="http://schemas.openxmlformats.org/officeDocument/2006/relationships/image" Target="../media/image1.png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23" Type="http://schemas.openxmlformats.org/officeDocument/2006/relationships/slideLayout" Target="../slideLayouts/slideLayout23.xml" /><Relationship Id="rId28" Type="http://schemas.openxmlformats.org/officeDocument/2006/relationships/slideLayout" Target="../slideLayouts/slideLayout28.xml" /><Relationship Id="rId10" Type="http://schemas.openxmlformats.org/officeDocument/2006/relationships/slideLayout" Target="../slideLayouts/slideLayout10.xml" /><Relationship Id="rId19" Type="http://schemas.openxmlformats.org/officeDocument/2006/relationships/slideLayout" Target="../slideLayouts/slideLayout19.xml" /><Relationship Id="rId31" Type="http://schemas.openxmlformats.org/officeDocument/2006/relationships/theme" Target="../theme/theme1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Relationship Id="rId22" Type="http://schemas.openxmlformats.org/officeDocument/2006/relationships/slideLayout" Target="../slideLayouts/slideLayout22.xml" /><Relationship Id="rId27" Type="http://schemas.openxmlformats.org/officeDocument/2006/relationships/slideLayout" Target="../slideLayouts/slideLayout27.xml" /><Relationship Id="rId30" Type="http://schemas.openxmlformats.org/officeDocument/2006/relationships/slideLayout" Target="../slideLayouts/slideLayout30.xml" 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 /><Relationship Id="rId2" Type="http://schemas.openxmlformats.org/officeDocument/2006/relationships/slideLayout" Target="../slideLayouts/slideLayout32.xml" /><Relationship Id="rId1" Type="http://schemas.openxmlformats.org/officeDocument/2006/relationships/slideLayout" Target="../slideLayouts/slideLayout31.xml" /><Relationship Id="rId6" Type="http://schemas.openxmlformats.org/officeDocument/2006/relationships/theme" Target="../theme/theme2.xml" /><Relationship Id="rId5" Type="http://schemas.openxmlformats.org/officeDocument/2006/relationships/slideLayout" Target="../slideLayouts/slideLayout35.xml" /><Relationship Id="rId4" Type="http://schemas.openxmlformats.org/officeDocument/2006/relationships/slideLayout" Target="../slideLayouts/slideLayout3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C76AEC-488F-037B-05E2-DB3777B1A7D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6760" y="1123120"/>
            <a:ext cx="10587032" cy="11330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n-US"/>
              <a:t>Click to edit Master title style</a:t>
            </a:r>
            <a:endParaRPr lang="en-E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EEB7E9-CE96-2FFA-19A7-E4D26ABA7B1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66760" y="2355576"/>
            <a:ext cx="10587032" cy="38213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E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4E792-8D4A-A784-F801-105C4041AE4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8610603" y="412458"/>
            <a:ext cx="2743200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EE" sz="1200" b="0" i="0" u="none" strike="noStrike" kern="1200" cap="none" spc="0" baseline="0">
                <a:solidFill>
                  <a:srgbClr val="003087"/>
                </a:solidFill>
                <a:uFillTx/>
                <a:latin typeface="Roboto Light" pitchFamily="2"/>
                <a:ea typeface="Roboto Light" pitchFamily="2"/>
                <a:cs typeface="Roboto Light" pitchFamily="2"/>
              </a:defRPr>
            </a:lvl1pPr>
          </a:lstStyle>
          <a:p>
            <a:pPr lvl="0"/>
            <a:endParaRPr lang="en-EE"/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C25635F7-D57D-5B37-E91B-01F3FCCF4D9E}"/>
              </a:ext>
            </a:extLst>
          </p:cNvPr>
          <p:cNvPicPr>
            <a:picLocks noChangeAspect="1"/>
          </p:cNvPicPr>
          <p:nvPr/>
        </p:nvPicPr>
        <p:blipFill>
          <a:blip r:embed="rId32"/>
          <a:srcRect/>
          <a:stretch>
            <a:fillRect/>
          </a:stretch>
        </p:blipFill>
        <p:spPr>
          <a:xfrm>
            <a:off x="245781" y="237094"/>
            <a:ext cx="1799155" cy="78550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23A1B794-D7F7-B2E3-3803-3BB6C38B458F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10422468" y="6356351"/>
            <a:ext cx="931334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>
            <a:lvl1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en-EE" sz="1200" b="0" i="0" u="none" strike="noStrike" kern="1200" cap="none" spc="0" baseline="0">
                <a:solidFill>
                  <a:srgbClr val="003087"/>
                </a:solidFill>
                <a:uFillTx/>
                <a:latin typeface="Roboto Light" pitchFamily="2"/>
                <a:ea typeface="Roboto Light" pitchFamily="2"/>
                <a:cs typeface="Roboto Light" pitchFamily="2"/>
              </a:defRPr>
            </a:lvl1pPr>
          </a:lstStyle>
          <a:p>
            <a:pPr lvl="0"/>
            <a:fld id="{62244354-C95B-4268-9EF7-EC710E5831F8}" type="slidenum">
              <a:t>‹#›</a:t>
            </a:fld>
            <a:endParaRPr lang="en-E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en-US" sz="4400" b="0" i="0" u="none" strike="noStrike" kern="1200" cap="none" spc="0" baseline="0">
          <a:solidFill>
            <a:srgbClr val="003087"/>
          </a:solidFill>
          <a:uFillTx/>
          <a:latin typeface="Roboto Light" pitchFamily="2"/>
          <a:ea typeface="Roboto Light" pitchFamily="2"/>
          <a:cs typeface="Roboto Light" pitchFamily="2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en-US" sz="2800" b="0" i="0" u="none" strike="noStrike" kern="1200" cap="none" spc="0" baseline="0">
          <a:solidFill>
            <a:srgbClr val="003087"/>
          </a:solidFill>
          <a:uFillTx/>
          <a:latin typeface="Roboto Light" pitchFamily="2"/>
          <a:ea typeface="Roboto Light" pitchFamily="2"/>
          <a:cs typeface="Roboto Light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400" b="0" i="0" u="none" strike="noStrike" kern="1200" cap="none" spc="0" baseline="0">
          <a:solidFill>
            <a:srgbClr val="003087"/>
          </a:solidFill>
          <a:uFillTx/>
          <a:latin typeface="Roboto Light" pitchFamily="2"/>
          <a:ea typeface="Roboto Light" pitchFamily="2"/>
          <a:cs typeface="Roboto Light" pitchFamily="2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2000" b="0" i="0" u="none" strike="noStrike" kern="1200" cap="none" spc="0" baseline="0">
          <a:solidFill>
            <a:srgbClr val="003087"/>
          </a:solidFill>
          <a:uFillTx/>
          <a:latin typeface="Roboto Light" pitchFamily="2"/>
          <a:ea typeface="Roboto Light" pitchFamily="2"/>
          <a:cs typeface="Roboto Light" pitchFamily="2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3087"/>
          </a:solidFill>
          <a:uFillTx/>
          <a:latin typeface="Roboto Light" pitchFamily="2"/>
          <a:ea typeface="Roboto Light" pitchFamily="2"/>
          <a:cs typeface="Roboto Light" pitchFamily="2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en-US" sz="1800" b="0" i="0" u="none" strike="noStrike" kern="1200" cap="none" spc="0" baseline="0">
          <a:solidFill>
            <a:srgbClr val="003087"/>
          </a:solidFill>
          <a:uFillTx/>
          <a:latin typeface="Roboto Light" pitchFamily="2"/>
          <a:ea typeface="Roboto Light" pitchFamily="2"/>
          <a:cs typeface="Roboto Light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t-E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609601" y="274639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75" tIns="60725" rIns="121475" bIns="60725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EB5"/>
              </a:buClr>
              <a:buSzPts val="5800"/>
              <a:buFont typeface="Arial Narrow"/>
              <a:buNone/>
              <a:defRPr sz="5800" b="0" i="0" u="none" strike="noStrike" cap="none">
                <a:solidFill>
                  <a:srgbClr val="006EB5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430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75" tIns="60725" rIns="121475" bIns="60725" anchor="t" anchorCtr="0">
            <a:normAutofit/>
          </a:bodyPr>
          <a:lstStyle>
            <a:lvl1pPr marL="457200" marR="0" lvl="0" indent="-501650" algn="l" rtl="0">
              <a:lnSpc>
                <a:spcPct val="100000"/>
              </a:lnSpc>
              <a:spcBef>
                <a:spcPts val="860"/>
              </a:spcBef>
              <a:spcAft>
                <a:spcPts val="0"/>
              </a:spcAft>
              <a:buClr>
                <a:srgbClr val="0064B9"/>
              </a:buClr>
              <a:buSzPts val="4300"/>
              <a:buFont typeface="Arial"/>
              <a:buChar char="•"/>
              <a:defRPr sz="43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914400" marR="0" lvl="1" indent="-463550" algn="l" rtl="0">
              <a:lnSpc>
                <a:spcPct val="100000"/>
              </a:lnSpc>
              <a:spcBef>
                <a:spcPts val="740"/>
              </a:spcBef>
              <a:spcAft>
                <a:spcPts val="0"/>
              </a:spcAft>
              <a:buClr>
                <a:srgbClr val="0064B9"/>
              </a:buClr>
              <a:buSzPts val="3700"/>
              <a:buFont typeface="Arial"/>
              <a:buChar char="–"/>
              <a:defRPr sz="37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371600" marR="0" lvl="2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64B9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828800" marR="0" lvl="3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64B9"/>
              </a:buClr>
              <a:buSzPts val="2700"/>
              <a:buFont typeface="Arial"/>
              <a:buChar char="–"/>
              <a:defRPr sz="27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286000" marR="0" lvl="4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0064B9"/>
              </a:buClr>
              <a:buSzPts val="2700"/>
              <a:buFont typeface="Arial"/>
              <a:buChar char="»"/>
              <a:defRPr sz="27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  <a:lvl6pPr marL="2743200" marR="0" lvl="5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marR="0" lvl="6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marR="0" lvl="7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marR="0" lvl="8" indent="-400050" algn="l" rtl="0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sz="27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 rot="-5400000">
            <a:off x="-1134857" y="5133244"/>
            <a:ext cx="2846081" cy="364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75" tIns="60725" rIns="121475" bIns="607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5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8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8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8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8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8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8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8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8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75" tIns="60725" rIns="121475" bIns="6072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5" b="0" i="0" u="none" strike="noStrike" cap="none">
                <a:solidFill>
                  <a:srgbClr val="888888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8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8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8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8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8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8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8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8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1297508" y="6356352"/>
            <a:ext cx="65018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475" tIns="60725" rIns="121475" bIns="60725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5" b="0" i="0" u="none" strike="noStrike" cap="none">
                <a:solidFill>
                  <a:srgbClr val="8888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5" b="0" i="0" u="none" strike="noStrike" cap="none">
                <a:solidFill>
                  <a:srgbClr val="8888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5" b="0" i="0" u="none" strike="noStrike" cap="none">
                <a:solidFill>
                  <a:srgbClr val="8888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5" b="0" i="0" u="none" strike="noStrike" cap="none">
                <a:solidFill>
                  <a:srgbClr val="8888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5" b="0" i="0" u="none" strike="noStrike" cap="none">
                <a:solidFill>
                  <a:srgbClr val="8888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5" b="0" i="0" u="none" strike="noStrike" cap="none">
                <a:solidFill>
                  <a:srgbClr val="8888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5" b="0" i="0" u="none" strike="noStrike" cap="none">
                <a:solidFill>
                  <a:srgbClr val="8888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5" b="0" i="0" u="none" strike="noStrike" cap="none">
                <a:solidFill>
                  <a:srgbClr val="8888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5" b="0" i="0" u="none" strike="noStrike" cap="none">
                <a:solidFill>
                  <a:srgbClr val="888888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fld id="{00000000-1234-1234-1234-123412341234}" type="slidenum">
              <a:rPr lang="et-EE" smtClean="0"/>
              <a:pPr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9920441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5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6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8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8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33.xml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 /><Relationship Id="rId3" Type="http://schemas.openxmlformats.org/officeDocument/2006/relationships/image" Target="../media/image36.png" /><Relationship Id="rId7" Type="http://schemas.openxmlformats.org/officeDocument/2006/relationships/image" Target="../media/image40.png" /><Relationship Id="rId2" Type="http://schemas.openxmlformats.org/officeDocument/2006/relationships/image" Target="../media/image35.png" /><Relationship Id="rId1" Type="http://schemas.openxmlformats.org/officeDocument/2006/relationships/slideLayout" Target="../slideLayouts/slideLayout30.xml" /><Relationship Id="rId6" Type="http://schemas.openxmlformats.org/officeDocument/2006/relationships/image" Target="../media/image39.png" /><Relationship Id="rId5" Type="http://schemas.openxmlformats.org/officeDocument/2006/relationships/image" Target="../media/image38.png" /><Relationship Id="rId10" Type="http://schemas.openxmlformats.org/officeDocument/2006/relationships/image" Target="../media/image43.png" /><Relationship Id="rId4" Type="http://schemas.openxmlformats.org/officeDocument/2006/relationships/image" Target="../media/image37.png" /><Relationship Id="rId9" Type="http://schemas.openxmlformats.org/officeDocument/2006/relationships/image" Target="../media/image42.png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 /><Relationship Id="rId3" Type="http://schemas.openxmlformats.org/officeDocument/2006/relationships/image" Target="../media/image4.png" /><Relationship Id="rId7" Type="http://schemas.openxmlformats.org/officeDocument/2006/relationships/image" Target="../media/image8.png" /><Relationship Id="rId12" Type="http://schemas.openxmlformats.org/officeDocument/2006/relationships/image" Target="../media/image13.sv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8.xml" /><Relationship Id="rId6" Type="http://schemas.openxmlformats.org/officeDocument/2006/relationships/image" Target="../media/image7.svg" /><Relationship Id="rId11" Type="http://schemas.openxmlformats.org/officeDocument/2006/relationships/image" Target="../media/image12.png" /><Relationship Id="rId5" Type="http://schemas.openxmlformats.org/officeDocument/2006/relationships/image" Target="../media/image6.png" /><Relationship Id="rId10" Type="http://schemas.openxmlformats.org/officeDocument/2006/relationships/image" Target="../media/image11.svg" /><Relationship Id="rId4" Type="http://schemas.openxmlformats.org/officeDocument/2006/relationships/image" Target="../media/image5.svg" /><Relationship Id="rId9" Type="http://schemas.openxmlformats.org/officeDocument/2006/relationships/image" Target="../media/image10.pn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8.xml" /><Relationship Id="rId4" Type="http://schemas.openxmlformats.org/officeDocument/2006/relationships/image" Target="../media/image15.sv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0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 /><Relationship Id="rId3" Type="http://schemas.openxmlformats.org/officeDocument/2006/relationships/image" Target="../media/image17.png" /><Relationship Id="rId7" Type="http://schemas.openxmlformats.org/officeDocument/2006/relationships/image" Target="../media/image21.svg" /><Relationship Id="rId12" Type="http://schemas.openxmlformats.org/officeDocument/2006/relationships/image" Target="../media/image26.pn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8.xml" /><Relationship Id="rId6" Type="http://schemas.openxmlformats.org/officeDocument/2006/relationships/image" Target="../media/image20.png" /><Relationship Id="rId11" Type="http://schemas.openxmlformats.org/officeDocument/2006/relationships/image" Target="../media/image25.svg" /><Relationship Id="rId5" Type="http://schemas.openxmlformats.org/officeDocument/2006/relationships/image" Target="../media/image19.svg" /><Relationship Id="rId10" Type="http://schemas.openxmlformats.org/officeDocument/2006/relationships/image" Target="../media/image24.png" /><Relationship Id="rId4" Type="http://schemas.openxmlformats.org/officeDocument/2006/relationships/image" Target="../media/image18.png" /><Relationship Id="rId9" Type="http://schemas.openxmlformats.org/officeDocument/2006/relationships/image" Target="../media/image23.svg" 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 /><Relationship Id="rId3" Type="http://schemas.openxmlformats.org/officeDocument/2006/relationships/image" Target="../media/image12.png" /><Relationship Id="rId7" Type="http://schemas.openxmlformats.org/officeDocument/2006/relationships/image" Target="../media/image14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8.xml" /><Relationship Id="rId6" Type="http://schemas.openxmlformats.org/officeDocument/2006/relationships/image" Target="../media/image29.svg" /><Relationship Id="rId5" Type="http://schemas.openxmlformats.org/officeDocument/2006/relationships/image" Target="../media/image28.png" /><Relationship Id="rId4" Type="http://schemas.openxmlformats.org/officeDocument/2006/relationships/image" Target="../media/image27.svg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8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 /><Relationship Id="rId7" Type="http://schemas.openxmlformats.org/officeDocument/2006/relationships/image" Target="../media/image17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30.xml" /><Relationship Id="rId6" Type="http://schemas.openxmlformats.org/officeDocument/2006/relationships/image" Target="../media/image33.png" /><Relationship Id="rId5" Type="http://schemas.openxmlformats.org/officeDocument/2006/relationships/image" Target="../media/image26.png" /><Relationship Id="rId4" Type="http://schemas.openxmlformats.org/officeDocument/2006/relationships/image" Target="../media/image32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CC7D6A5-2AE2-DB53-ACEE-03D7CAF30581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66760" y="1260326"/>
            <a:ext cx="10587032" cy="23875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rmAutofit/>
          </a:bodyPr>
          <a:lstStyle/>
          <a:p>
            <a:pPr lvl="0" algn="ctr"/>
            <a:r>
              <a:rPr lang="et-EE" sz="6000" dirty="0"/>
              <a:t>Kliimakindla majanduse seadusega praktikasse edasi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493A3582-4D90-2FD1-16CB-2F63A35649D1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r>
              <a:rPr lang="et-EE" dirty="0"/>
              <a:t>18. oktoober 2024</a:t>
            </a:r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DE7C61BC-062B-3C70-3000-CA3B00AD2EA8}"/>
              </a:ext>
            </a:extLst>
          </p:cNvPr>
          <p:cNvSpPr txBox="1"/>
          <p:nvPr/>
        </p:nvSpPr>
        <p:spPr>
          <a:xfrm>
            <a:off x="10422468" y="6356351"/>
            <a:ext cx="931334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C0E881E7-524D-44D5-AD7F-BCCACB9C444B}" type="slidenum">
              <a:rPr lang="en-EE" sz="1200" b="0" i="0" u="none" strike="noStrike" kern="1200" cap="none" spc="0" baseline="0">
                <a:solidFill>
                  <a:srgbClr val="003087"/>
                </a:solidFill>
                <a:uFillTx/>
                <a:latin typeface="Roboto Light" pitchFamily="2"/>
                <a:ea typeface="Roboto Light" pitchFamily="2"/>
                <a:cs typeface="Roboto Light" pitchFamily="2"/>
              </a:rPr>
              <a:t>1</a:t>
            </a:fld>
            <a:endParaRPr lang="en-EE" sz="1200" b="0" i="0" u="none" strike="noStrike" kern="1200" cap="none" spc="0" baseline="0">
              <a:solidFill>
                <a:srgbClr val="003087"/>
              </a:solidFill>
              <a:uFillTx/>
              <a:latin typeface="Roboto Light" pitchFamily="2"/>
              <a:ea typeface="Roboto Light" pitchFamily="2"/>
              <a:cs typeface="Roboto Light" pitchFamily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BAA486-C506-0492-9F36-B0FE0AD71596}"/>
              </a:ext>
            </a:extLst>
          </p:cNvPr>
          <p:cNvSpPr txBox="1"/>
          <p:nvPr/>
        </p:nvSpPr>
        <p:spPr>
          <a:xfrm>
            <a:off x="7292898" y="5363737"/>
            <a:ext cx="413234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2400" dirty="0">
                <a:solidFill>
                  <a:srgbClr val="003087"/>
                </a:solidFill>
                <a:latin typeface="Roboto Light" pitchFamily="2"/>
                <a:ea typeface="Roboto Light" pitchFamily="2"/>
                <a:cs typeface="Roboto Light" pitchFamily="2"/>
              </a:rPr>
              <a:t>Kliimaministeerium</a:t>
            </a:r>
          </a:p>
          <a:p>
            <a:r>
              <a:rPr lang="et-EE" sz="2400" dirty="0">
                <a:solidFill>
                  <a:srgbClr val="003087"/>
                </a:solidFill>
                <a:latin typeface="Roboto Light" pitchFamily="2"/>
                <a:ea typeface="Roboto Light" pitchFamily="2"/>
                <a:cs typeface="Roboto Light" pitchFamily="2"/>
              </a:rPr>
              <a:t>Merilyn Möls</a:t>
            </a:r>
          </a:p>
          <a:p>
            <a:endParaRPr lang="et-EE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stkülik 32">
            <a:extLst>
              <a:ext uri="{FF2B5EF4-FFF2-40B4-BE49-F238E27FC236}">
                <a16:creationId xmlns:a16="http://schemas.microsoft.com/office/drawing/2014/main" id="{498F6DF3-9ADE-23A7-39AD-0310B89D4160}"/>
              </a:ext>
            </a:extLst>
          </p:cNvPr>
          <p:cNvSpPr/>
          <p:nvPr/>
        </p:nvSpPr>
        <p:spPr>
          <a:xfrm>
            <a:off x="0" y="36932"/>
            <a:ext cx="3184992" cy="1100489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1800" b="0" i="0" u="none" strike="noStrike" kern="1200" cap="none" spc="0" baseline="0">
              <a:solidFill>
                <a:srgbClr val="003087"/>
              </a:solidFill>
              <a:uFillTx/>
              <a:latin typeface="Roboto"/>
            </a:endParaRPr>
          </a:p>
        </p:txBody>
      </p:sp>
      <p:sp>
        <p:nvSpPr>
          <p:cNvPr id="5" name="Ristkülik 6">
            <a:extLst>
              <a:ext uri="{FF2B5EF4-FFF2-40B4-BE49-F238E27FC236}">
                <a16:creationId xmlns:a16="http://schemas.microsoft.com/office/drawing/2014/main" id="{BEB074FE-38A3-B92E-04E3-AB0E75EBB9CC}"/>
              </a:ext>
            </a:extLst>
          </p:cNvPr>
          <p:cNvSpPr/>
          <p:nvPr/>
        </p:nvSpPr>
        <p:spPr>
          <a:xfrm>
            <a:off x="1030409" y="1084286"/>
            <a:ext cx="3184992" cy="58300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800" b="0" i="0" u="none" strike="noStrike" kern="1200" cap="none" spc="0" baseline="0">
                <a:solidFill>
                  <a:srgbClr val="003087"/>
                </a:solidFill>
                <a:uFillTx/>
                <a:latin typeface="Roboto"/>
              </a:rPr>
              <a:t>ENERGEETIKA</a:t>
            </a:r>
          </a:p>
        </p:txBody>
      </p:sp>
      <p:sp>
        <p:nvSpPr>
          <p:cNvPr id="6" name="Ristkülik 7">
            <a:extLst>
              <a:ext uri="{FF2B5EF4-FFF2-40B4-BE49-F238E27FC236}">
                <a16:creationId xmlns:a16="http://schemas.microsoft.com/office/drawing/2014/main" id="{31CB2DD1-0815-41E5-56C6-0FF5E9E1EEC4}"/>
              </a:ext>
            </a:extLst>
          </p:cNvPr>
          <p:cNvSpPr/>
          <p:nvPr/>
        </p:nvSpPr>
        <p:spPr>
          <a:xfrm>
            <a:off x="3739731" y="5222352"/>
            <a:ext cx="3184992" cy="58300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800" b="0" i="0" u="none" strike="noStrike" kern="1200" cap="none" spc="0" baseline="0" dirty="0">
                <a:solidFill>
                  <a:srgbClr val="003087"/>
                </a:solidFill>
                <a:uFillTx/>
                <a:latin typeface="Roboto"/>
              </a:rPr>
              <a:t>PÕLLUMAJANDUS</a:t>
            </a:r>
          </a:p>
        </p:txBody>
      </p:sp>
      <p:sp>
        <p:nvSpPr>
          <p:cNvPr id="7" name="Ristkülik 9">
            <a:extLst>
              <a:ext uri="{FF2B5EF4-FFF2-40B4-BE49-F238E27FC236}">
                <a16:creationId xmlns:a16="http://schemas.microsoft.com/office/drawing/2014/main" id="{06AB6CA4-2FBE-6347-5F70-528B4FEB817E}"/>
              </a:ext>
            </a:extLst>
          </p:cNvPr>
          <p:cNvSpPr/>
          <p:nvPr/>
        </p:nvSpPr>
        <p:spPr>
          <a:xfrm>
            <a:off x="3753575" y="1084286"/>
            <a:ext cx="3184992" cy="58300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800" b="0" i="0" u="none" strike="noStrike" kern="1200" cap="none" spc="0" baseline="0">
                <a:solidFill>
                  <a:srgbClr val="003087"/>
                </a:solidFill>
                <a:uFillTx/>
                <a:latin typeface="Roboto"/>
              </a:rPr>
              <a:t>TRANSPORT</a:t>
            </a:r>
          </a:p>
        </p:txBody>
      </p:sp>
      <p:grpSp>
        <p:nvGrpSpPr>
          <p:cNvPr id="8" name="Rühm 49">
            <a:extLst>
              <a:ext uri="{FF2B5EF4-FFF2-40B4-BE49-F238E27FC236}">
                <a16:creationId xmlns:a16="http://schemas.microsoft.com/office/drawing/2014/main" id="{9F01BE71-8938-A753-D8E8-3D34B319E114}"/>
              </a:ext>
            </a:extLst>
          </p:cNvPr>
          <p:cNvGrpSpPr/>
          <p:nvPr/>
        </p:nvGrpSpPr>
        <p:grpSpPr>
          <a:xfrm>
            <a:off x="1544393" y="1592312"/>
            <a:ext cx="2209182" cy="4834149"/>
            <a:chOff x="1373437" y="1634014"/>
            <a:chExt cx="2481837" cy="4834149"/>
          </a:xfrm>
        </p:grpSpPr>
        <p:sp>
          <p:nvSpPr>
            <p:cNvPr id="9" name="Ristkülik 10">
              <a:extLst>
                <a:ext uri="{FF2B5EF4-FFF2-40B4-BE49-F238E27FC236}">
                  <a16:creationId xmlns:a16="http://schemas.microsoft.com/office/drawing/2014/main" id="{722A4C96-DD4C-7F05-2983-314B66CE1AA2}"/>
                </a:ext>
              </a:extLst>
            </p:cNvPr>
            <p:cNvSpPr/>
            <p:nvPr/>
          </p:nvSpPr>
          <p:spPr>
            <a:xfrm>
              <a:off x="1373456" y="1634014"/>
              <a:ext cx="2481818" cy="3697129"/>
            </a:xfrm>
            <a:prstGeom prst="rect">
              <a:avLst/>
            </a:prstGeom>
            <a:solidFill>
              <a:srgbClr val="B9D9EB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t-EE" sz="1600" b="0" i="0" u="none" strike="noStrike" kern="1200" cap="none" spc="0" baseline="0">
                  <a:solidFill>
                    <a:srgbClr val="003087"/>
                  </a:solidFill>
                  <a:uFillTx/>
                  <a:latin typeface="Roboto"/>
                </a:rPr>
                <a:t>Suurem taastuvenergia tootmine</a:t>
              </a:r>
              <a:endParaRPr lang="et-EE" sz="1600" b="0" i="0" u="none" strike="noStrike" kern="1200" cap="none" spc="0" baseline="0">
                <a:solidFill>
                  <a:srgbClr val="003087"/>
                </a:solidFill>
                <a:uFillTx/>
                <a:latin typeface="Roboto"/>
                <a:ea typeface="Roboto"/>
                <a:cs typeface="Roboto"/>
              </a:endParaRPr>
            </a:p>
          </p:txBody>
        </p:sp>
        <p:sp>
          <p:nvSpPr>
            <p:cNvPr id="10" name="Ristkülik 11">
              <a:extLst>
                <a:ext uri="{FF2B5EF4-FFF2-40B4-BE49-F238E27FC236}">
                  <a16:creationId xmlns:a16="http://schemas.microsoft.com/office/drawing/2014/main" id="{BCFCA6E4-DE37-2388-4403-1660CBDF113A}"/>
                </a:ext>
              </a:extLst>
            </p:cNvPr>
            <p:cNvSpPr/>
            <p:nvPr/>
          </p:nvSpPr>
          <p:spPr>
            <a:xfrm>
              <a:off x="1373456" y="5618805"/>
              <a:ext cx="2481818" cy="210814"/>
            </a:xfrm>
            <a:prstGeom prst="rect">
              <a:avLst/>
            </a:prstGeom>
            <a:solidFill>
              <a:srgbClr val="B9D9EB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t-EE" sz="1200" b="0" i="0" u="none" strike="noStrike" kern="1200" cap="none" spc="0" baseline="0">
                  <a:solidFill>
                    <a:srgbClr val="003087"/>
                  </a:solidFill>
                  <a:uFillTx/>
                  <a:latin typeface="Roboto"/>
                </a:rPr>
                <a:t>CO</a:t>
              </a:r>
              <a:r>
                <a:rPr lang="et-EE" sz="1200" b="0" i="0" u="none" strike="noStrike" kern="1200" cap="none" spc="0" baseline="-25000">
                  <a:solidFill>
                    <a:srgbClr val="003087"/>
                  </a:solidFill>
                  <a:uFillTx/>
                  <a:latin typeface="Roboto"/>
                </a:rPr>
                <a:t>2 </a:t>
              </a:r>
              <a:r>
                <a:rPr lang="et-EE" sz="1200" b="0" i="0" u="none" strike="noStrike" kern="1200" cap="none" spc="0" baseline="0">
                  <a:solidFill>
                    <a:srgbClr val="003087"/>
                  </a:solidFill>
                  <a:uFillTx/>
                  <a:latin typeface="Roboto"/>
                </a:rPr>
                <a:t>vaba varustuskindlus</a:t>
              </a:r>
            </a:p>
          </p:txBody>
        </p:sp>
        <p:sp>
          <p:nvSpPr>
            <p:cNvPr id="11" name="Ristkülik 12">
              <a:extLst>
                <a:ext uri="{FF2B5EF4-FFF2-40B4-BE49-F238E27FC236}">
                  <a16:creationId xmlns:a16="http://schemas.microsoft.com/office/drawing/2014/main" id="{F9D8E6F4-ABF6-55D9-1E6E-CEDCD19D7438}"/>
                </a:ext>
              </a:extLst>
            </p:cNvPr>
            <p:cNvSpPr/>
            <p:nvPr/>
          </p:nvSpPr>
          <p:spPr>
            <a:xfrm>
              <a:off x="1373456" y="6051343"/>
              <a:ext cx="2481818" cy="210814"/>
            </a:xfrm>
            <a:prstGeom prst="rect">
              <a:avLst/>
            </a:prstGeom>
            <a:solidFill>
              <a:srgbClr val="6DB0D5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t-EE" sz="1100" b="0" i="0" u="none" strike="noStrike" kern="1200" cap="none" spc="0" baseline="0">
                  <a:solidFill>
                    <a:srgbClr val="003087"/>
                  </a:solidFill>
                  <a:uFillTx/>
                  <a:latin typeface="Roboto"/>
                </a:rPr>
                <a:t>Taastuvenergia salvestusturg</a:t>
              </a:r>
            </a:p>
          </p:txBody>
        </p:sp>
        <p:sp>
          <p:nvSpPr>
            <p:cNvPr id="12" name="Ristkülik 13">
              <a:extLst>
                <a:ext uri="{FF2B5EF4-FFF2-40B4-BE49-F238E27FC236}">
                  <a16:creationId xmlns:a16="http://schemas.microsoft.com/office/drawing/2014/main" id="{6E5D5240-AA4D-58B7-0A4B-4C92AD421A1D}"/>
                </a:ext>
              </a:extLst>
            </p:cNvPr>
            <p:cNvSpPr/>
            <p:nvPr/>
          </p:nvSpPr>
          <p:spPr>
            <a:xfrm>
              <a:off x="1373456" y="6280556"/>
              <a:ext cx="2481818" cy="187607"/>
            </a:xfrm>
            <a:prstGeom prst="rect">
              <a:avLst/>
            </a:prstGeom>
            <a:solidFill>
              <a:srgbClr val="6DB0D5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t-EE" sz="1100" b="0" i="0" u="none" strike="noStrike" kern="1200" cap="none" spc="0" baseline="0">
                  <a:solidFill>
                    <a:srgbClr val="003087"/>
                  </a:solidFill>
                  <a:uFillTx/>
                  <a:latin typeface="Roboto"/>
                </a:rPr>
                <a:t>Elektrivõrgu tugevdamine</a:t>
              </a:r>
            </a:p>
          </p:txBody>
        </p:sp>
        <p:sp>
          <p:nvSpPr>
            <p:cNvPr id="13" name="Ristkülik 14">
              <a:extLst>
                <a:ext uri="{FF2B5EF4-FFF2-40B4-BE49-F238E27FC236}">
                  <a16:creationId xmlns:a16="http://schemas.microsoft.com/office/drawing/2014/main" id="{90233902-7DA0-7C2F-F144-93C80944C5CA}"/>
                </a:ext>
              </a:extLst>
            </p:cNvPr>
            <p:cNvSpPr/>
            <p:nvPr/>
          </p:nvSpPr>
          <p:spPr>
            <a:xfrm>
              <a:off x="1373456" y="5346844"/>
              <a:ext cx="2481818" cy="256260"/>
            </a:xfrm>
            <a:prstGeom prst="rect">
              <a:avLst/>
            </a:prstGeom>
            <a:solidFill>
              <a:srgbClr val="B9D9EB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t-EE" sz="1200" b="0" i="0" u="none" strike="noStrike" kern="1200" cap="none" spc="0" baseline="0" dirty="0">
                  <a:solidFill>
                    <a:srgbClr val="003087"/>
                  </a:solidFill>
                  <a:uFillTx/>
                  <a:latin typeface="Roboto"/>
                </a:rPr>
                <a:t>Kütteseadmete renoveerimine</a:t>
              </a:r>
            </a:p>
          </p:txBody>
        </p:sp>
        <p:sp>
          <p:nvSpPr>
            <p:cNvPr id="14" name="Ristkülik 15">
              <a:extLst>
                <a:ext uri="{FF2B5EF4-FFF2-40B4-BE49-F238E27FC236}">
                  <a16:creationId xmlns:a16="http://schemas.microsoft.com/office/drawing/2014/main" id="{DADBE712-2BB3-224D-87D0-69E850F9833E}"/>
                </a:ext>
              </a:extLst>
            </p:cNvPr>
            <p:cNvSpPr/>
            <p:nvPr/>
          </p:nvSpPr>
          <p:spPr>
            <a:xfrm rot="5400013">
              <a:off x="2508939" y="4709837"/>
              <a:ext cx="210814" cy="2481818"/>
            </a:xfrm>
            <a:prstGeom prst="rect">
              <a:avLst/>
            </a:prstGeom>
            <a:solidFill>
              <a:srgbClr val="B9D9EB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vert270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t-EE" sz="1100" b="0" i="0" u="none" strike="noStrike" kern="1200" cap="none" spc="0" baseline="0">
                  <a:solidFill>
                    <a:srgbClr val="003087"/>
                  </a:solidFill>
                  <a:uFillTx/>
                  <a:latin typeface="Roboto"/>
                </a:rPr>
                <a:t>Ida-Virumaal </a:t>
              </a:r>
              <a:r>
                <a:rPr lang="et-EE" sz="1050" b="0" i="0" u="none" strike="noStrike" kern="1200" cap="none" spc="0" baseline="0">
                  <a:solidFill>
                    <a:srgbClr val="003087"/>
                  </a:solidFill>
                  <a:uFillTx/>
                  <a:latin typeface="Roboto"/>
                </a:rPr>
                <a:t>kaugküte</a:t>
              </a:r>
              <a:r>
                <a:rPr lang="et-EE" sz="1100" b="0" i="0" u="none" strike="noStrike" kern="1200" cap="none" spc="0" baseline="0">
                  <a:solidFill>
                    <a:srgbClr val="003087"/>
                  </a:solidFill>
                  <a:uFillTx/>
                  <a:latin typeface="Roboto"/>
                </a:rPr>
                <a:t> taastuvatele</a:t>
              </a:r>
            </a:p>
          </p:txBody>
        </p:sp>
      </p:grpSp>
      <p:cxnSp>
        <p:nvCxnSpPr>
          <p:cNvPr id="23" name="Sirge noolkonnektor 35">
            <a:extLst>
              <a:ext uri="{FF2B5EF4-FFF2-40B4-BE49-F238E27FC236}">
                <a16:creationId xmlns:a16="http://schemas.microsoft.com/office/drawing/2014/main" id="{107F270A-D758-5D81-CCFE-2B00DD42A604}"/>
              </a:ext>
            </a:extLst>
          </p:cNvPr>
          <p:cNvCxnSpPr/>
          <p:nvPr/>
        </p:nvCxnSpPr>
        <p:spPr>
          <a:xfrm>
            <a:off x="1260088" y="1673845"/>
            <a:ext cx="0" cy="3697130"/>
          </a:xfrm>
          <a:prstGeom prst="straightConnector1">
            <a:avLst/>
          </a:prstGeom>
          <a:noFill/>
          <a:ln w="19046" cap="flat">
            <a:solidFill>
              <a:srgbClr val="C9C9C9"/>
            </a:solidFill>
            <a:prstDash val="solid"/>
            <a:round/>
            <a:headEnd type="arrow"/>
            <a:tailEnd type="arrow"/>
          </a:ln>
        </p:spPr>
      </p:cxnSp>
      <p:sp>
        <p:nvSpPr>
          <p:cNvPr id="24" name="TextBox 38">
            <a:extLst>
              <a:ext uri="{FF2B5EF4-FFF2-40B4-BE49-F238E27FC236}">
                <a16:creationId xmlns:a16="http://schemas.microsoft.com/office/drawing/2014/main" id="{B3F15B07-81BE-48E6-9B42-00DF7FB5969E}"/>
              </a:ext>
            </a:extLst>
          </p:cNvPr>
          <p:cNvSpPr txBox="1"/>
          <p:nvPr/>
        </p:nvSpPr>
        <p:spPr>
          <a:xfrm>
            <a:off x="131554" y="2129893"/>
            <a:ext cx="1128534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200" b="0" i="0" u="none" strike="noStrike" kern="1200" cap="none" spc="0" baseline="0">
                <a:solidFill>
                  <a:srgbClr val="939393"/>
                </a:solidFill>
                <a:uFillTx/>
                <a:latin typeface="Roboto"/>
              </a:rPr>
              <a:t>Mida suurem kast, seda mõjusam meede</a:t>
            </a:r>
          </a:p>
        </p:txBody>
      </p:sp>
      <p:sp>
        <p:nvSpPr>
          <p:cNvPr id="25" name="TextBox 39">
            <a:extLst>
              <a:ext uri="{FF2B5EF4-FFF2-40B4-BE49-F238E27FC236}">
                <a16:creationId xmlns:a16="http://schemas.microsoft.com/office/drawing/2014/main" id="{EF458F9C-B8F5-8983-9613-111E16F6F8CE}"/>
              </a:ext>
            </a:extLst>
          </p:cNvPr>
          <p:cNvSpPr txBox="1"/>
          <p:nvPr/>
        </p:nvSpPr>
        <p:spPr>
          <a:xfrm>
            <a:off x="131554" y="236527"/>
            <a:ext cx="4982711" cy="461662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2400" b="0" i="0" u="none" strike="noStrike" kern="1200" cap="none" spc="0" baseline="0">
                <a:solidFill>
                  <a:srgbClr val="003087"/>
                </a:solidFill>
                <a:uFillTx/>
                <a:latin typeface="Roboto"/>
              </a:rPr>
              <a:t>Plaan eesmärkide täitmiseks</a:t>
            </a:r>
            <a:endParaRPr lang="et-EE" sz="1800" b="0" i="0" u="none" strike="noStrike" kern="1200" cap="none" spc="0" baseline="0">
              <a:solidFill>
                <a:srgbClr val="003087"/>
              </a:solidFill>
              <a:uFillTx/>
              <a:latin typeface="Roboto"/>
            </a:endParaRPr>
          </a:p>
        </p:txBody>
      </p:sp>
      <p:grpSp>
        <p:nvGrpSpPr>
          <p:cNvPr id="26" name="Rühm 55">
            <a:extLst>
              <a:ext uri="{FF2B5EF4-FFF2-40B4-BE49-F238E27FC236}">
                <a16:creationId xmlns:a16="http://schemas.microsoft.com/office/drawing/2014/main" id="{7D3A9AF4-C62B-6360-7DB6-FA3356022EE1}"/>
              </a:ext>
            </a:extLst>
          </p:cNvPr>
          <p:cNvGrpSpPr/>
          <p:nvPr/>
        </p:nvGrpSpPr>
        <p:grpSpPr>
          <a:xfrm>
            <a:off x="3077349" y="676299"/>
            <a:ext cx="1453548" cy="733531"/>
            <a:chOff x="3077349" y="676299"/>
            <a:chExt cx="1453548" cy="733531"/>
          </a:xfrm>
        </p:grpSpPr>
        <p:pic>
          <p:nvPicPr>
            <p:cNvPr id="27" name="Picture 52">
              <a:extLst>
                <a:ext uri="{FF2B5EF4-FFF2-40B4-BE49-F238E27FC236}">
                  <a16:creationId xmlns:a16="http://schemas.microsoft.com/office/drawing/2014/main" id="{2CAA0939-AE3D-4194-4417-5EB671638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3077349" y="676299"/>
              <a:ext cx="605671" cy="414598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28" name="TextBox 2">
              <a:extLst>
                <a:ext uri="{FF2B5EF4-FFF2-40B4-BE49-F238E27FC236}">
                  <a16:creationId xmlns:a16="http://schemas.microsoft.com/office/drawing/2014/main" id="{BAC87803-6BEE-9ECE-70B9-3D35F0C38716}"/>
                </a:ext>
              </a:extLst>
            </p:cNvPr>
            <p:cNvSpPr txBox="1"/>
            <p:nvPr/>
          </p:nvSpPr>
          <p:spPr>
            <a:xfrm>
              <a:off x="3380189" y="1102053"/>
              <a:ext cx="1150708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t-EE" sz="1400" b="0" i="0" u="none" strike="noStrike" kern="1200" cap="none" spc="0" baseline="0">
                  <a:solidFill>
                    <a:srgbClr val="003087"/>
                  </a:solidFill>
                  <a:uFillTx/>
                  <a:latin typeface="Roboto"/>
                </a:rPr>
                <a:t>-84%</a:t>
              </a:r>
            </a:p>
          </p:txBody>
        </p:sp>
      </p:grpSp>
      <p:sp>
        <p:nvSpPr>
          <p:cNvPr id="29" name="TextBox 3">
            <a:extLst>
              <a:ext uri="{FF2B5EF4-FFF2-40B4-BE49-F238E27FC236}">
                <a16:creationId xmlns:a16="http://schemas.microsoft.com/office/drawing/2014/main" id="{54A00551-ADDC-3DF7-BCFD-2DEED19267EA}"/>
              </a:ext>
            </a:extLst>
          </p:cNvPr>
          <p:cNvSpPr txBox="1"/>
          <p:nvPr/>
        </p:nvSpPr>
        <p:spPr>
          <a:xfrm>
            <a:off x="9080046" y="6540209"/>
            <a:ext cx="4982711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400" b="0" i="0" u="none" strike="noStrike" kern="1200" cap="none" spc="0" baseline="0">
                <a:solidFill>
                  <a:srgbClr val="003087"/>
                </a:solidFill>
                <a:uFillTx/>
                <a:latin typeface="Roboto"/>
              </a:rPr>
              <a:t>Heite vähendamise % 2040. aastaks</a:t>
            </a:r>
          </a:p>
        </p:txBody>
      </p:sp>
      <p:sp>
        <p:nvSpPr>
          <p:cNvPr id="30" name="TextBox 5">
            <a:extLst>
              <a:ext uri="{FF2B5EF4-FFF2-40B4-BE49-F238E27FC236}">
                <a16:creationId xmlns:a16="http://schemas.microsoft.com/office/drawing/2014/main" id="{76F7121D-96F5-6E22-46EE-65338B2D8651}"/>
              </a:ext>
            </a:extLst>
          </p:cNvPr>
          <p:cNvSpPr txBox="1"/>
          <p:nvPr/>
        </p:nvSpPr>
        <p:spPr>
          <a:xfrm>
            <a:off x="131554" y="5808159"/>
            <a:ext cx="1128534" cy="83099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200" b="0" i="0" u="none" strike="noStrike" kern="1200" cap="none" spc="0" baseline="0">
                <a:solidFill>
                  <a:srgbClr val="939393"/>
                </a:solidFill>
                <a:uFillTx/>
                <a:latin typeface="Roboto"/>
              </a:rPr>
              <a:t>Tumedamad kastid näitavad kaudset mõju</a:t>
            </a:r>
          </a:p>
        </p:txBody>
      </p:sp>
      <p:grpSp>
        <p:nvGrpSpPr>
          <p:cNvPr id="31" name="Rühm 54">
            <a:extLst>
              <a:ext uri="{FF2B5EF4-FFF2-40B4-BE49-F238E27FC236}">
                <a16:creationId xmlns:a16="http://schemas.microsoft.com/office/drawing/2014/main" id="{86D8C355-5F93-7C55-4D9A-67CB62AF0522}"/>
              </a:ext>
            </a:extLst>
          </p:cNvPr>
          <p:cNvGrpSpPr/>
          <p:nvPr/>
        </p:nvGrpSpPr>
        <p:grpSpPr>
          <a:xfrm>
            <a:off x="5626815" y="691469"/>
            <a:ext cx="1521588" cy="703200"/>
            <a:chOff x="5626815" y="691469"/>
            <a:chExt cx="1521588" cy="703200"/>
          </a:xfrm>
        </p:grpSpPr>
        <p:pic>
          <p:nvPicPr>
            <p:cNvPr id="32" name="Picture 52">
              <a:extLst>
                <a:ext uri="{FF2B5EF4-FFF2-40B4-BE49-F238E27FC236}">
                  <a16:creationId xmlns:a16="http://schemas.microsoft.com/office/drawing/2014/main" id="{5F731D26-8FEE-FA7D-07B0-87B7288F4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5626815" y="691469"/>
              <a:ext cx="605671" cy="414598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3" name="TextBox 34">
              <a:extLst>
                <a:ext uri="{FF2B5EF4-FFF2-40B4-BE49-F238E27FC236}">
                  <a16:creationId xmlns:a16="http://schemas.microsoft.com/office/drawing/2014/main" id="{DE07EDF8-F5FE-8F1C-C2A3-642FFA3EE235}"/>
                </a:ext>
              </a:extLst>
            </p:cNvPr>
            <p:cNvSpPr txBox="1"/>
            <p:nvPr/>
          </p:nvSpPr>
          <p:spPr>
            <a:xfrm>
              <a:off x="5997695" y="1086892"/>
              <a:ext cx="1150708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t-EE" sz="1400" b="0" i="0" u="none" strike="noStrike" kern="1200" cap="none" spc="0" baseline="0">
                  <a:solidFill>
                    <a:srgbClr val="003087"/>
                  </a:solidFill>
                  <a:uFillTx/>
                  <a:latin typeface="Roboto"/>
                </a:rPr>
                <a:t>-55%</a:t>
              </a:r>
            </a:p>
          </p:txBody>
        </p:sp>
      </p:grpSp>
      <p:grpSp>
        <p:nvGrpSpPr>
          <p:cNvPr id="34" name="Rühm 53">
            <a:extLst>
              <a:ext uri="{FF2B5EF4-FFF2-40B4-BE49-F238E27FC236}">
                <a16:creationId xmlns:a16="http://schemas.microsoft.com/office/drawing/2014/main" id="{FF25A96A-CF3F-DF54-B435-5563DB25F35D}"/>
              </a:ext>
            </a:extLst>
          </p:cNvPr>
          <p:cNvGrpSpPr/>
          <p:nvPr/>
        </p:nvGrpSpPr>
        <p:grpSpPr>
          <a:xfrm>
            <a:off x="4660308" y="5775365"/>
            <a:ext cx="1964619" cy="488612"/>
            <a:chOff x="8598807" y="698976"/>
            <a:chExt cx="1964619" cy="488612"/>
          </a:xfrm>
        </p:grpSpPr>
        <p:pic>
          <p:nvPicPr>
            <p:cNvPr id="35" name="Picture 52">
              <a:extLst>
                <a:ext uri="{FF2B5EF4-FFF2-40B4-BE49-F238E27FC236}">
                  <a16:creationId xmlns:a16="http://schemas.microsoft.com/office/drawing/2014/main" id="{B0DCCB25-EE4C-CAD2-C4A8-09BDE8DB529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8598807" y="698976"/>
              <a:ext cx="605671" cy="414598"/>
            </a:xfrm>
            <a:prstGeom prst="rect">
              <a:avLst/>
            </a:prstGeom>
            <a:noFill/>
            <a:ln cap="flat">
              <a:noFill/>
            </a:ln>
          </p:spPr>
        </p:pic>
        <p:sp>
          <p:nvSpPr>
            <p:cNvPr id="36" name="TextBox 36">
              <a:extLst>
                <a:ext uri="{FF2B5EF4-FFF2-40B4-BE49-F238E27FC236}">
                  <a16:creationId xmlns:a16="http://schemas.microsoft.com/office/drawing/2014/main" id="{25D8FA3D-491B-743F-83B1-8DAC69933F23}"/>
                </a:ext>
              </a:extLst>
            </p:cNvPr>
            <p:cNvSpPr txBox="1"/>
            <p:nvPr/>
          </p:nvSpPr>
          <p:spPr>
            <a:xfrm>
              <a:off x="9412718" y="879811"/>
              <a:ext cx="1150708" cy="307777"/>
            </a:xfrm>
            <a:prstGeom prst="rect">
              <a:avLst/>
            </a:prstGeom>
            <a:noFill/>
            <a:ln cap="flat">
              <a:noFill/>
            </a:ln>
          </p:spPr>
          <p:txBody>
            <a:bodyPr vert="horz" wrap="square" lIns="91440" tIns="45720" rIns="91440" bIns="45720" anchor="t" anchorCtr="0" compatLnSpc="1">
              <a:spAutoFit/>
            </a:bodyPr>
            <a:lstStyle/>
            <a:p>
              <a:pPr marL="0" marR="0" lvl="0" indent="0" algn="l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t-EE" sz="1400" b="0" i="0" u="none" strike="noStrike" kern="1200" cap="none" spc="0" baseline="0" dirty="0">
                  <a:solidFill>
                    <a:srgbClr val="003087"/>
                  </a:solidFill>
                  <a:uFillTx/>
                  <a:latin typeface="Roboto"/>
                </a:rPr>
                <a:t>-18%</a:t>
              </a:r>
            </a:p>
          </p:txBody>
        </p:sp>
      </p:grpSp>
      <p:grpSp>
        <p:nvGrpSpPr>
          <p:cNvPr id="37" name="Rühm 50">
            <a:extLst>
              <a:ext uri="{FF2B5EF4-FFF2-40B4-BE49-F238E27FC236}">
                <a16:creationId xmlns:a16="http://schemas.microsoft.com/office/drawing/2014/main" id="{23EF4DD7-2E35-BA2D-3405-EA4C2CEAD604}"/>
              </a:ext>
            </a:extLst>
          </p:cNvPr>
          <p:cNvGrpSpPr/>
          <p:nvPr/>
        </p:nvGrpSpPr>
        <p:grpSpPr>
          <a:xfrm>
            <a:off x="4091318" y="1634014"/>
            <a:ext cx="2481818" cy="3051920"/>
            <a:chOff x="4091318" y="1634014"/>
            <a:chExt cx="2481818" cy="2358081"/>
          </a:xfrm>
        </p:grpSpPr>
        <p:sp>
          <p:nvSpPr>
            <p:cNvPr id="38" name="Ristkülik 16">
              <a:extLst>
                <a:ext uri="{FF2B5EF4-FFF2-40B4-BE49-F238E27FC236}">
                  <a16:creationId xmlns:a16="http://schemas.microsoft.com/office/drawing/2014/main" id="{AE595368-D843-F576-858D-0B6C8E4B2454}"/>
                </a:ext>
              </a:extLst>
            </p:cNvPr>
            <p:cNvSpPr/>
            <p:nvPr/>
          </p:nvSpPr>
          <p:spPr>
            <a:xfrm>
              <a:off x="4091318" y="1634014"/>
              <a:ext cx="2481818" cy="626126"/>
            </a:xfrm>
            <a:prstGeom prst="rect">
              <a:avLst/>
            </a:prstGeom>
            <a:solidFill>
              <a:srgbClr val="D9D9D6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t-EE" sz="1600" b="0" i="0" u="none" strike="noStrike" kern="1200" cap="none" spc="0" baseline="0">
                  <a:solidFill>
                    <a:srgbClr val="003087"/>
                  </a:solidFill>
                  <a:uFillTx/>
                  <a:latin typeface="Roboto"/>
                </a:rPr>
                <a:t>Heitevabad autod, taksod ja bussid</a:t>
              </a:r>
              <a:endParaRPr lang="et-EE" sz="1600" b="0" i="0" u="none" strike="noStrike" kern="1200" cap="none" spc="0" baseline="0">
                <a:solidFill>
                  <a:srgbClr val="003087"/>
                </a:solidFill>
                <a:uFillTx/>
                <a:latin typeface="Roboto"/>
                <a:ea typeface="Roboto"/>
                <a:cs typeface="Roboto"/>
              </a:endParaRPr>
            </a:p>
          </p:txBody>
        </p:sp>
        <p:sp>
          <p:nvSpPr>
            <p:cNvPr id="39" name="Ristkülik 18">
              <a:extLst>
                <a:ext uri="{FF2B5EF4-FFF2-40B4-BE49-F238E27FC236}">
                  <a16:creationId xmlns:a16="http://schemas.microsoft.com/office/drawing/2014/main" id="{40CEA78F-645A-FE06-D414-91D27081FD63}"/>
                </a:ext>
              </a:extLst>
            </p:cNvPr>
            <p:cNvSpPr/>
            <p:nvPr/>
          </p:nvSpPr>
          <p:spPr>
            <a:xfrm>
              <a:off x="4091318" y="3819878"/>
              <a:ext cx="2481818" cy="111639"/>
            </a:xfrm>
            <a:prstGeom prst="rect">
              <a:avLst/>
            </a:prstGeom>
            <a:solidFill>
              <a:srgbClr val="D9D9D6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t-EE" sz="900" b="0" i="0" u="none" strike="noStrike" kern="1200" cap="none" spc="0" baseline="0" dirty="0">
                  <a:solidFill>
                    <a:srgbClr val="003087"/>
                  </a:solidFill>
                  <a:uFillTx/>
                  <a:latin typeface="Roboto"/>
                </a:rPr>
                <a:t>Pikemad autorongid</a:t>
              </a:r>
            </a:p>
          </p:txBody>
        </p:sp>
        <p:sp>
          <p:nvSpPr>
            <p:cNvPr id="40" name="Ristkülik 19">
              <a:extLst>
                <a:ext uri="{FF2B5EF4-FFF2-40B4-BE49-F238E27FC236}">
                  <a16:creationId xmlns:a16="http://schemas.microsoft.com/office/drawing/2014/main" id="{E1F96DFC-F63B-5DDD-1996-CB993B3E0205}"/>
                </a:ext>
              </a:extLst>
            </p:cNvPr>
            <p:cNvSpPr/>
            <p:nvPr/>
          </p:nvSpPr>
          <p:spPr>
            <a:xfrm>
              <a:off x="4091318" y="3099139"/>
              <a:ext cx="2481818" cy="296091"/>
            </a:xfrm>
            <a:prstGeom prst="rect">
              <a:avLst/>
            </a:prstGeom>
            <a:solidFill>
              <a:srgbClr val="D9D9D6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t-EE" sz="1050" b="0" i="0" u="none" strike="noStrike" kern="1200" cap="none" spc="0" baseline="0" dirty="0">
                  <a:solidFill>
                    <a:srgbClr val="003087"/>
                  </a:solidFill>
                  <a:uFillTx/>
                  <a:latin typeface="Roboto"/>
                </a:rPr>
                <a:t>Bussid ja raskeveokid alternatiivkütustele</a:t>
              </a:r>
            </a:p>
          </p:txBody>
        </p:sp>
        <p:sp>
          <p:nvSpPr>
            <p:cNvPr id="41" name="Ristkülik 20">
              <a:extLst>
                <a:ext uri="{FF2B5EF4-FFF2-40B4-BE49-F238E27FC236}">
                  <a16:creationId xmlns:a16="http://schemas.microsoft.com/office/drawing/2014/main" id="{EC17486B-EAFE-9B3F-8D21-F7551386D1DF}"/>
                </a:ext>
              </a:extLst>
            </p:cNvPr>
            <p:cNvSpPr/>
            <p:nvPr/>
          </p:nvSpPr>
          <p:spPr>
            <a:xfrm>
              <a:off x="4091318" y="3406944"/>
              <a:ext cx="2481818" cy="263850"/>
            </a:xfrm>
            <a:prstGeom prst="rect">
              <a:avLst/>
            </a:prstGeom>
            <a:solidFill>
              <a:srgbClr val="D9D9D6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t-EE" sz="900" b="0" i="0" u="none" strike="noStrike" kern="1200" cap="none" spc="0" baseline="0">
                  <a:solidFill>
                    <a:srgbClr val="003087"/>
                  </a:solidFill>
                  <a:uFillTx/>
                  <a:latin typeface="Roboto"/>
                </a:rPr>
                <a:t>Riigi laevad ja parvlaevad CO</a:t>
              </a:r>
              <a:r>
                <a:rPr lang="et-EE" sz="900" b="0" i="0" u="none" strike="noStrike" kern="1200" cap="none" spc="0" baseline="-25000">
                  <a:solidFill>
                    <a:srgbClr val="003087"/>
                  </a:solidFill>
                  <a:uFillTx/>
                  <a:latin typeface="Roboto"/>
                </a:rPr>
                <a:t>2 </a:t>
              </a:r>
              <a:r>
                <a:rPr lang="et-EE" sz="900" b="0" i="0" u="none" strike="noStrike" kern="1200" cap="none" spc="0" baseline="0">
                  <a:solidFill>
                    <a:srgbClr val="003087"/>
                  </a:solidFill>
                  <a:uFillTx/>
                  <a:latin typeface="Roboto"/>
                </a:rPr>
                <a:t>neutraalseks</a:t>
              </a:r>
            </a:p>
          </p:txBody>
        </p:sp>
        <p:sp>
          <p:nvSpPr>
            <p:cNvPr id="42" name="Ristkülik 21">
              <a:extLst>
                <a:ext uri="{FF2B5EF4-FFF2-40B4-BE49-F238E27FC236}">
                  <a16:creationId xmlns:a16="http://schemas.microsoft.com/office/drawing/2014/main" id="{A5EC2C26-38D3-2676-AF7D-6A7B3C96424D}"/>
                </a:ext>
              </a:extLst>
            </p:cNvPr>
            <p:cNvSpPr/>
            <p:nvPr/>
          </p:nvSpPr>
          <p:spPr>
            <a:xfrm>
              <a:off x="4091318" y="3943221"/>
              <a:ext cx="2481818" cy="48874"/>
            </a:xfrm>
            <a:prstGeom prst="rect">
              <a:avLst/>
            </a:prstGeom>
            <a:solidFill>
              <a:srgbClr val="D9D9D6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t-EE" sz="800" b="0" i="0" u="none" strike="noStrike" kern="1200" cap="none" spc="0" baseline="0" dirty="0">
                  <a:solidFill>
                    <a:srgbClr val="003087"/>
                  </a:solidFill>
                  <a:uFillTx/>
                  <a:latin typeface="Roboto"/>
                </a:rPr>
                <a:t>Vesiniku kasutus raskeveokites</a:t>
              </a:r>
            </a:p>
          </p:txBody>
        </p:sp>
        <p:sp>
          <p:nvSpPr>
            <p:cNvPr id="43" name="Ristkülik 23">
              <a:extLst>
                <a:ext uri="{FF2B5EF4-FFF2-40B4-BE49-F238E27FC236}">
                  <a16:creationId xmlns:a16="http://schemas.microsoft.com/office/drawing/2014/main" id="{97B504EF-E5C8-9EE6-5814-21DEFF375081}"/>
                </a:ext>
              </a:extLst>
            </p:cNvPr>
            <p:cNvSpPr/>
            <p:nvPr/>
          </p:nvSpPr>
          <p:spPr>
            <a:xfrm>
              <a:off x="4091318" y="2271854"/>
              <a:ext cx="2481818" cy="401924"/>
            </a:xfrm>
            <a:prstGeom prst="rect">
              <a:avLst/>
            </a:prstGeom>
            <a:solidFill>
              <a:srgbClr val="D9D9D6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t-EE" sz="1200" b="0" i="0" u="none" strike="noStrike" kern="1200" cap="none" spc="0" baseline="0">
                  <a:solidFill>
                    <a:srgbClr val="003087"/>
                  </a:solidFill>
                  <a:uFillTx/>
                  <a:latin typeface="Roboto"/>
                </a:rPr>
                <a:t>Raudteeliikluse arendamine </a:t>
              </a:r>
              <a:br>
                <a:rPr lang="et-EE" sz="1200" b="0" i="0" u="none" strike="noStrike" kern="1200" cap="none" spc="0" baseline="0">
                  <a:solidFill>
                    <a:srgbClr val="003087"/>
                  </a:solidFill>
                  <a:uFillTx/>
                  <a:latin typeface="Roboto"/>
                </a:rPr>
              </a:br>
              <a:r>
                <a:rPr lang="et-EE" sz="1200" b="0" i="0" u="none" strike="noStrike" kern="1200" cap="none" spc="0" baseline="0">
                  <a:solidFill>
                    <a:srgbClr val="003087"/>
                  </a:solidFill>
                  <a:uFillTx/>
                  <a:latin typeface="Roboto"/>
                </a:rPr>
                <a:t>(sh Rail Baltic)</a:t>
              </a:r>
            </a:p>
          </p:txBody>
        </p:sp>
        <p:sp>
          <p:nvSpPr>
            <p:cNvPr id="44" name="Ristkülik 24">
              <a:extLst>
                <a:ext uri="{FF2B5EF4-FFF2-40B4-BE49-F238E27FC236}">
                  <a16:creationId xmlns:a16="http://schemas.microsoft.com/office/drawing/2014/main" id="{1EA16B14-1548-4784-5A87-94226AD3E4C3}"/>
                </a:ext>
              </a:extLst>
            </p:cNvPr>
            <p:cNvSpPr/>
            <p:nvPr/>
          </p:nvSpPr>
          <p:spPr>
            <a:xfrm>
              <a:off x="4091318" y="2685492"/>
              <a:ext cx="2481818" cy="401924"/>
            </a:xfrm>
            <a:prstGeom prst="rect">
              <a:avLst/>
            </a:prstGeom>
            <a:solidFill>
              <a:srgbClr val="D9D9D6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t-EE" sz="1000" b="0" i="0" u="none" strike="noStrike" kern="1200" cap="none" spc="0" baseline="0">
                  <a:solidFill>
                    <a:srgbClr val="003087"/>
                  </a:solidFill>
                  <a:uFillTx/>
                  <a:latin typeface="Roboto"/>
                </a:rPr>
                <a:t>Jala, rattaga ja ühistranspordiga liikumise kättesaadavuse parandamine</a:t>
              </a:r>
            </a:p>
          </p:txBody>
        </p:sp>
        <p:sp>
          <p:nvSpPr>
            <p:cNvPr id="45" name="Ristkülik 43">
              <a:extLst>
                <a:ext uri="{FF2B5EF4-FFF2-40B4-BE49-F238E27FC236}">
                  <a16:creationId xmlns:a16="http://schemas.microsoft.com/office/drawing/2014/main" id="{27649994-307B-A77A-D9EB-4C3EE67BA343}"/>
                </a:ext>
              </a:extLst>
            </p:cNvPr>
            <p:cNvSpPr/>
            <p:nvPr/>
          </p:nvSpPr>
          <p:spPr>
            <a:xfrm>
              <a:off x="4091318" y="3682508"/>
              <a:ext cx="2481818" cy="125647"/>
            </a:xfrm>
            <a:prstGeom prst="rect">
              <a:avLst/>
            </a:prstGeom>
            <a:solidFill>
              <a:srgbClr val="BFBFB9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1440" tIns="45720" rIns="91440" bIns="45720" anchor="ctr" anchorCtr="1" compatLnSpc="1">
              <a:noAutofit/>
            </a:bodyPr>
            <a:lstStyle/>
            <a:p>
              <a:pPr marL="0" marR="0" lvl="0" indent="0" algn="ctr" defTabSz="914400" rtl="0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t-EE" sz="900" b="0" i="0" u="none" strike="noStrike" kern="1200" cap="none" spc="0" baseline="0">
                  <a:solidFill>
                    <a:srgbClr val="003087"/>
                  </a:solidFill>
                  <a:uFillTx/>
                  <a:latin typeface="Roboto"/>
                </a:rPr>
                <a:t>Alternatiivkütuste taristu, sh sadamad</a:t>
              </a:r>
            </a:p>
          </p:txBody>
        </p:sp>
      </p:grpSp>
      <p:sp>
        <p:nvSpPr>
          <p:cNvPr id="55" name="Ristkülik 9">
            <a:extLst>
              <a:ext uri="{FF2B5EF4-FFF2-40B4-BE49-F238E27FC236}">
                <a16:creationId xmlns:a16="http://schemas.microsoft.com/office/drawing/2014/main" id="{0AA5B9A2-2FD0-CCEE-76DC-3C36FCCEA89F}"/>
              </a:ext>
            </a:extLst>
          </p:cNvPr>
          <p:cNvSpPr/>
          <p:nvPr/>
        </p:nvSpPr>
        <p:spPr>
          <a:xfrm>
            <a:off x="6494045" y="1208009"/>
            <a:ext cx="2159995" cy="58300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800" b="0" i="0" u="none" strike="noStrike" kern="1200" cap="none" spc="0" baseline="0" dirty="0">
                <a:solidFill>
                  <a:srgbClr val="003087"/>
                </a:solidFill>
                <a:uFillTx/>
                <a:latin typeface="Roboto"/>
              </a:rPr>
              <a:t>TÖÖSTUS</a:t>
            </a:r>
          </a:p>
        </p:txBody>
      </p:sp>
      <p:pic>
        <p:nvPicPr>
          <p:cNvPr id="56" name="Picture 52">
            <a:extLst>
              <a:ext uri="{FF2B5EF4-FFF2-40B4-BE49-F238E27FC236}">
                <a16:creationId xmlns:a16="http://schemas.microsoft.com/office/drawing/2014/main" id="{6FA25D43-9BD3-4DBA-69D6-CB8D63FBCC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53354" y="620783"/>
            <a:ext cx="605671" cy="4145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02C7270B-02B9-DD63-77BD-478712BFFAEC}"/>
              </a:ext>
            </a:extLst>
          </p:cNvPr>
          <p:cNvSpPr txBox="1"/>
          <p:nvPr/>
        </p:nvSpPr>
        <p:spPr>
          <a:xfrm>
            <a:off x="7881288" y="1088814"/>
            <a:ext cx="8314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800" b="0" i="0" u="none" strike="noStrike" kern="1200" cap="none" spc="0" baseline="0" dirty="0">
                <a:solidFill>
                  <a:srgbClr val="002D81"/>
                </a:solidFill>
                <a:uFillTx/>
                <a:latin typeface="Roboto"/>
              </a:rPr>
              <a:t>+8%</a:t>
            </a:r>
            <a:endParaRPr lang="et-EE" sz="1800" b="0" i="0" u="none" strike="noStrike" kern="1200" cap="none" spc="0" baseline="0" dirty="0">
              <a:solidFill>
                <a:srgbClr val="002D81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59" name="Ristkülik 1">
            <a:extLst>
              <a:ext uri="{FF2B5EF4-FFF2-40B4-BE49-F238E27FC236}">
                <a16:creationId xmlns:a16="http://schemas.microsoft.com/office/drawing/2014/main" id="{F3DDAC9D-0855-1282-A5C9-776D3875D3B7}"/>
              </a:ext>
            </a:extLst>
          </p:cNvPr>
          <p:cNvSpPr/>
          <p:nvPr/>
        </p:nvSpPr>
        <p:spPr>
          <a:xfrm>
            <a:off x="6309518" y="5267833"/>
            <a:ext cx="2159995" cy="58300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800" b="0" i="0" u="none" strike="noStrike" kern="1200" cap="none" spc="0" baseline="0" dirty="0">
                <a:solidFill>
                  <a:srgbClr val="003087"/>
                </a:solidFill>
                <a:uFillTx/>
                <a:latin typeface="Roboto"/>
              </a:rPr>
              <a:t>HOONED</a:t>
            </a:r>
          </a:p>
        </p:txBody>
      </p:sp>
      <p:sp>
        <p:nvSpPr>
          <p:cNvPr id="60" name="TextBox 28">
            <a:extLst>
              <a:ext uri="{FF2B5EF4-FFF2-40B4-BE49-F238E27FC236}">
                <a16:creationId xmlns:a16="http://schemas.microsoft.com/office/drawing/2014/main" id="{A74FE3B9-B99F-7012-6E87-E3CB872B348C}"/>
              </a:ext>
            </a:extLst>
          </p:cNvPr>
          <p:cNvSpPr txBox="1"/>
          <p:nvPr/>
        </p:nvSpPr>
        <p:spPr>
          <a:xfrm>
            <a:off x="7503332" y="5927649"/>
            <a:ext cx="1150708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400" b="0" i="0" u="none" strike="noStrike" kern="1200" cap="none" spc="0" baseline="0" dirty="0">
                <a:solidFill>
                  <a:srgbClr val="003087"/>
                </a:solidFill>
                <a:uFillTx/>
                <a:latin typeface="Roboto"/>
              </a:rPr>
              <a:t>-37%</a:t>
            </a:r>
          </a:p>
        </p:txBody>
      </p:sp>
      <p:pic>
        <p:nvPicPr>
          <p:cNvPr id="62" name="Picture 52">
            <a:extLst>
              <a:ext uri="{FF2B5EF4-FFF2-40B4-BE49-F238E27FC236}">
                <a16:creationId xmlns:a16="http://schemas.microsoft.com/office/drawing/2014/main" id="{322841B9-1ADB-78CD-E3CD-19C80A2A77F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717782" y="5852032"/>
            <a:ext cx="605671" cy="4145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4" name="Ristkülik 63">
            <a:extLst>
              <a:ext uri="{FF2B5EF4-FFF2-40B4-BE49-F238E27FC236}">
                <a16:creationId xmlns:a16="http://schemas.microsoft.com/office/drawing/2014/main" id="{535E583E-CB0C-E3E1-053D-587E7FC7FEC8}"/>
              </a:ext>
            </a:extLst>
          </p:cNvPr>
          <p:cNvSpPr/>
          <p:nvPr/>
        </p:nvSpPr>
        <p:spPr>
          <a:xfrm>
            <a:off x="8546823" y="5220629"/>
            <a:ext cx="2159995" cy="583003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defPPr>
              <a:defRPr lang="et-E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800" b="0" i="0" u="none" strike="noStrike" kern="1200" cap="none" spc="0" baseline="0">
                <a:solidFill>
                  <a:srgbClr val="003087"/>
                </a:solidFill>
                <a:uFillTx/>
                <a:latin typeface="Roboto"/>
              </a:rPr>
              <a:t>JÄÄTMED</a:t>
            </a:r>
          </a:p>
        </p:txBody>
      </p:sp>
      <p:pic>
        <p:nvPicPr>
          <p:cNvPr id="65" name="Picture 52">
            <a:extLst>
              <a:ext uri="{FF2B5EF4-FFF2-40B4-BE49-F238E27FC236}">
                <a16:creationId xmlns:a16="http://schemas.microsoft.com/office/drawing/2014/main" id="{101FA7DC-AD58-EFA9-0A9C-89072BE2512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21149" y="5850354"/>
            <a:ext cx="605671" cy="4145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6" name="TextBox 28">
            <a:extLst>
              <a:ext uri="{FF2B5EF4-FFF2-40B4-BE49-F238E27FC236}">
                <a16:creationId xmlns:a16="http://schemas.microsoft.com/office/drawing/2014/main" id="{15A7BF51-6480-291C-444D-DD0BEE1347D9}"/>
              </a:ext>
            </a:extLst>
          </p:cNvPr>
          <p:cNvSpPr txBox="1"/>
          <p:nvPr/>
        </p:nvSpPr>
        <p:spPr>
          <a:xfrm>
            <a:off x="9901160" y="5927649"/>
            <a:ext cx="1150708" cy="3077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400" b="0" i="0" u="none" strike="noStrike" kern="1200" cap="none" spc="0" baseline="0" dirty="0">
                <a:solidFill>
                  <a:srgbClr val="003087"/>
                </a:solidFill>
                <a:uFillTx/>
                <a:latin typeface="Roboto"/>
              </a:rPr>
              <a:t>-</a:t>
            </a:r>
            <a:r>
              <a:rPr lang="et-EE" sz="1400" dirty="0">
                <a:solidFill>
                  <a:srgbClr val="003087"/>
                </a:solidFill>
                <a:latin typeface="Roboto"/>
              </a:rPr>
              <a:t>47</a:t>
            </a:r>
            <a:r>
              <a:rPr lang="et-EE" sz="1400" b="0" i="0" u="none" strike="noStrike" kern="1200" cap="none" spc="0" baseline="0" dirty="0">
                <a:solidFill>
                  <a:srgbClr val="003087"/>
                </a:solidFill>
                <a:uFillTx/>
                <a:latin typeface="Roboto"/>
              </a:rPr>
              <a:t>%</a:t>
            </a:r>
          </a:p>
        </p:txBody>
      </p:sp>
      <p:sp>
        <p:nvSpPr>
          <p:cNvPr id="67" name="Ristkülik 24">
            <a:extLst>
              <a:ext uri="{FF2B5EF4-FFF2-40B4-BE49-F238E27FC236}">
                <a16:creationId xmlns:a16="http://schemas.microsoft.com/office/drawing/2014/main" id="{ED671007-5C45-496D-6B89-80E8361D09DC}"/>
              </a:ext>
            </a:extLst>
          </p:cNvPr>
          <p:cNvSpPr/>
          <p:nvPr/>
        </p:nvSpPr>
        <p:spPr>
          <a:xfrm>
            <a:off x="6755985" y="1670070"/>
            <a:ext cx="2159995" cy="870801"/>
          </a:xfrm>
          <a:prstGeom prst="rect">
            <a:avLst/>
          </a:prstGeom>
          <a:solidFill>
            <a:srgbClr val="E4BDF7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400" b="0" i="0" u="none" strike="noStrike" kern="1200" cap="none" spc="0" baseline="0" dirty="0">
                <a:solidFill>
                  <a:srgbClr val="003087"/>
                </a:solidFill>
                <a:uFillTx/>
                <a:latin typeface="Roboto"/>
              </a:rPr>
              <a:t>Töötlevas tööstuses 20% maagaasi asendamine </a:t>
            </a:r>
            <a:r>
              <a:rPr lang="et-EE" sz="1400" b="0" i="0" u="none" strike="noStrike" kern="1200" cap="none" spc="0" baseline="0" dirty="0" err="1">
                <a:solidFill>
                  <a:srgbClr val="003087"/>
                </a:solidFill>
                <a:uFillTx/>
                <a:latin typeface="Roboto"/>
              </a:rPr>
              <a:t>biometaaniga</a:t>
            </a:r>
            <a:endParaRPr lang="et-EE" sz="1400" b="0" i="0" u="none" strike="noStrike" kern="1200" cap="none" spc="0" baseline="0" dirty="0">
              <a:solidFill>
                <a:srgbClr val="003087"/>
              </a:solidFill>
              <a:uFillTx/>
              <a:latin typeface="Roboto"/>
            </a:endParaRPr>
          </a:p>
        </p:txBody>
      </p:sp>
      <p:sp>
        <p:nvSpPr>
          <p:cNvPr id="69" name="Ristkülik 16">
            <a:extLst>
              <a:ext uri="{FF2B5EF4-FFF2-40B4-BE49-F238E27FC236}">
                <a16:creationId xmlns:a16="http://schemas.microsoft.com/office/drawing/2014/main" id="{864EDA41-9552-7D70-D53C-09AEF82E152B}"/>
              </a:ext>
            </a:extLst>
          </p:cNvPr>
          <p:cNvSpPr/>
          <p:nvPr/>
        </p:nvSpPr>
        <p:spPr>
          <a:xfrm>
            <a:off x="6755985" y="2580202"/>
            <a:ext cx="2159995" cy="460601"/>
          </a:xfrm>
          <a:prstGeom prst="rect">
            <a:avLst/>
          </a:prstGeom>
          <a:solidFill>
            <a:srgbClr val="E4BDF7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200" b="0" i="0" u="none" strike="noStrike" kern="1200" cap="none" spc="0" baseline="0" dirty="0">
                <a:solidFill>
                  <a:srgbClr val="003087"/>
                </a:solidFill>
                <a:uFillTx/>
                <a:latin typeface="Roboto"/>
              </a:rPr>
              <a:t>Kliimasäästlike tehnoloogiate kasutuselevõtt</a:t>
            </a:r>
          </a:p>
        </p:txBody>
      </p:sp>
      <p:sp>
        <p:nvSpPr>
          <p:cNvPr id="71" name="Ristkülik 19">
            <a:extLst>
              <a:ext uri="{FF2B5EF4-FFF2-40B4-BE49-F238E27FC236}">
                <a16:creationId xmlns:a16="http://schemas.microsoft.com/office/drawing/2014/main" id="{AEC53DFC-6DEB-A4AE-AF24-C788634FDE84}"/>
              </a:ext>
            </a:extLst>
          </p:cNvPr>
          <p:cNvSpPr/>
          <p:nvPr/>
        </p:nvSpPr>
        <p:spPr>
          <a:xfrm>
            <a:off x="6749951" y="3047222"/>
            <a:ext cx="2159995" cy="370944"/>
          </a:xfrm>
          <a:prstGeom prst="rect">
            <a:avLst/>
          </a:prstGeom>
          <a:solidFill>
            <a:srgbClr val="CC84F0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000" b="0" i="0" u="none" strike="noStrike" kern="1200" cap="none" spc="0" baseline="0" dirty="0">
                <a:solidFill>
                  <a:srgbClr val="003087"/>
                </a:solidFill>
                <a:uFillTx/>
                <a:latin typeface="Roboto"/>
              </a:rPr>
              <a:t>Tootmisettevõtete ärimudeli muutus</a:t>
            </a:r>
          </a:p>
        </p:txBody>
      </p:sp>
      <p:sp>
        <p:nvSpPr>
          <p:cNvPr id="72" name="Ristkülik 20">
            <a:extLst>
              <a:ext uri="{FF2B5EF4-FFF2-40B4-BE49-F238E27FC236}">
                <a16:creationId xmlns:a16="http://schemas.microsoft.com/office/drawing/2014/main" id="{A96993E3-D6EB-EAAC-78D4-24D73F62AB23}"/>
              </a:ext>
            </a:extLst>
          </p:cNvPr>
          <p:cNvSpPr/>
          <p:nvPr/>
        </p:nvSpPr>
        <p:spPr>
          <a:xfrm>
            <a:off x="6717782" y="3438446"/>
            <a:ext cx="2159995" cy="261445"/>
          </a:xfrm>
          <a:prstGeom prst="rect">
            <a:avLst/>
          </a:prstGeom>
          <a:solidFill>
            <a:srgbClr val="CC84F0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050" b="0" i="0" u="none" strike="noStrike" kern="1200" cap="none" spc="0" baseline="0" dirty="0">
                <a:solidFill>
                  <a:srgbClr val="003087"/>
                </a:solidFill>
                <a:uFillTx/>
                <a:latin typeface="Roboto"/>
              </a:rPr>
              <a:t>Tööstusaladele taastuvelekter</a:t>
            </a:r>
          </a:p>
        </p:txBody>
      </p:sp>
      <p:sp>
        <p:nvSpPr>
          <p:cNvPr id="73" name="Ristkülik 20">
            <a:extLst>
              <a:ext uri="{FF2B5EF4-FFF2-40B4-BE49-F238E27FC236}">
                <a16:creationId xmlns:a16="http://schemas.microsoft.com/office/drawing/2014/main" id="{3657E7EF-5F5E-7C9B-6FFF-C89476CDCCA1}"/>
              </a:ext>
            </a:extLst>
          </p:cNvPr>
          <p:cNvSpPr/>
          <p:nvPr/>
        </p:nvSpPr>
        <p:spPr>
          <a:xfrm>
            <a:off x="6749951" y="3719153"/>
            <a:ext cx="2159995" cy="261445"/>
          </a:xfrm>
          <a:prstGeom prst="rect">
            <a:avLst/>
          </a:prstGeom>
          <a:solidFill>
            <a:srgbClr val="CC84F0"/>
          </a:solidFill>
          <a:ln w="12701" cap="flat">
            <a:solidFill>
              <a:srgbClr val="FFFFFF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050" b="0" i="0" u="none" strike="noStrike" kern="1200" cap="none" spc="0" baseline="0" dirty="0">
                <a:solidFill>
                  <a:srgbClr val="003087"/>
                </a:solidFill>
                <a:uFillTx/>
                <a:latin typeface="Roboto"/>
              </a:rPr>
              <a:t>Tööstusaladele taastuvelekter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isu kohatäide 2">
            <a:extLst>
              <a:ext uri="{FF2B5EF4-FFF2-40B4-BE49-F238E27FC236}">
                <a16:creationId xmlns:a16="http://schemas.microsoft.com/office/drawing/2014/main" id="{5E76D86C-ABA2-C9F6-CC27-F43662DAC784}"/>
              </a:ext>
            </a:extLst>
          </p:cNvPr>
          <p:cNvGrpSpPr/>
          <p:nvPr/>
        </p:nvGrpSpPr>
        <p:grpSpPr>
          <a:xfrm>
            <a:off x="808622" y="2049517"/>
            <a:ext cx="10574752" cy="4216344"/>
            <a:chOff x="808622" y="2049517"/>
            <a:chExt cx="10574752" cy="4216344"/>
          </a:xfrm>
        </p:grpSpPr>
        <p:sp>
          <p:nvSpPr>
            <p:cNvPr id="3" name="Vabakuju: kujund 2">
              <a:extLst>
                <a:ext uri="{FF2B5EF4-FFF2-40B4-BE49-F238E27FC236}">
                  <a16:creationId xmlns:a16="http://schemas.microsoft.com/office/drawing/2014/main" id="{AF9DE5B9-104A-7051-B1F8-A3198F3E56A1}"/>
                </a:ext>
              </a:extLst>
            </p:cNvPr>
            <p:cNvSpPr/>
            <p:nvPr/>
          </p:nvSpPr>
          <p:spPr>
            <a:xfrm>
              <a:off x="808622" y="2049517"/>
              <a:ext cx="10574752" cy="12846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574756"/>
                <a:gd name="f7" fmla="val 1284667"/>
                <a:gd name="f8" fmla="val 128467"/>
                <a:gd name="f9" fmla="val 57517"/>
                <a:gd name="f10" fmla="val 10446289"/>
                <a:gd name="f11" fmla="val 10517239"/>
                <a:gd name="f12" fmla="val 1156200"/>
                <a:gd name="f13" fmla="val 1227150"/>
                <a:gd name="f14" fmla="+- 0 0 -90"/>
                <a:gd name="f15" fmla="*/ f3 1 10574756"/>
                <a:gd name="f16" fmla="*/ f4 1 1284667"/>
                <a:gd name="f17" fmla="+- f7 0 f5"/>
                <a:gd name="f18" fmla="+- f6 0 f5"/>
                <a:gd name="f19" fmla="*/ f14 f0 1"/>
                <a:gd name="f20" fmla="*/ f18 1 10574756"/>
                <a:gd name="f21" fmla="*/ f17 1 1284667"/>
                <a:gd name="f22" fmla="*/ 0 f18 1"/>
                <a:gd name="f23" fmla="*/ 128467 f17 1"/>
                <a:gd name="f24" fmla="*/ 128467 f18 1"/>
                <a:gd name="f25" fmla="*/ 0 f17 1"/>
                <a:gd name="f26" fmla="*/ 10446289 f18 1"/>
                <a:gd name="f27" fmla="*/ 10574756 f18 1"/>
                <a:gd name="f28" fmla="*/ 1156200 f17 1"/>
                <a:gd name="f29" fmla="*/ 1284667 f17 1"/>
                <a:gd name="f30" fmla="*/ f19 1 f2"/>
                <a:gd name="f31" fmla="*/ f22 1 10574756"/>
                <a:gd name="f32" fmla="*/ f23 1 1284667"/>
                <a:gd name="f33" fmla="*/ f24 1 10574756"/>
                <a:gd name="f34" fmla="*/ f25 1 1284667"/>
                <a:gd name="f35" fmla="*/ f26 1 10574756"/>
                <a:gd name="f36" fmla="*/ f27 1 10574756"/>
                <a:gd name="f37" fmla="*/ f28 1 1284667"/>
                <a:gd name="f38" fmla="*/ f29 1 1284667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10574756" h="1284667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>
                <a:alpha val="80000"/>
              </a:srgbClr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44310" tIns="144310" rIns="144310" bIns="144310" anchor="ctr" anchorCtr="1" compatLnSpc="1">
              <a:noAutofit/>
            </a:bodyPr>
            <a:lstStyle/>
            <a:p>
              <a:pPr marL="0" marR="0" lvl="0" indent="0" algn="ctr" defTabSz="12445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2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t-EE" sz="2800" b="1" i="0" u="none" strike="noStrike" kern="1200" cap="none" spc="0" baseline="0" dirty="0">
                  <a:solidFill>
                    <a:srgbClr val="FFFFFF"/>
                  </a:solidFill>
                  <a:uFillTx/>
                  <a:latin typeface="Aptos"/>
                </a:rPr>
                <a:t>Kliimakindla majanduse seadus</a:t>
              </a:r>
            </a:p>
            <a:p>
              <a:pPr marL="0" marR="0" lvl="0" indent="0" algn="ctr" defTabSz="1244598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0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t-EE" sz="2400" b="0" i="0" u="none" strike="noStrike" kern="1200" cap="none" spc="0" baseline="0" dirty="0">
                  <a:solidFill>
                    <a:srgbClr val="FFFFFF"/>
                  </a:solidFill>
                  <a:uFillTx/>
                  <a:latin typeface="Aptos"/>
                </a:rPr>
                <a:t> annab üldise raami</a:t>
              </a:r>
            </a:p>
          </p:txBody>
        </p:sp>
        <p:sp>
          <p:nvSpPr>
            <p:cNvPr id="4" name="Vabakuju: kujund 3">
              <a:extLst>
                <a:ext uri="{FF2B5EF4-FFF2-40B4-BE49-F238E27FC236}">
                  <a16:creationId xmlns:a16="http://schemas.microsoft.com/office/drawing/2014/main" id="{6668988F-BED5-AE22-8476-7BB6713C1CDC}"/>
                </a:ext>
              </a:extLst>
            </p:cNvPr>
            <p:cNvSpPr/>
            <p:nvPr/>
          </p:nvSpPr>
          <p:spPr>
            <a:xfrm>
              <a:off x="1623681" y="3517358"/>
              <a:ext cx="2806430" cy="12846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06429"/>
                <a:gd name="f7" fmla="val 1284667"/>
                <a:gd name="f8" fmla="val 128467"/>
                <a:gd name="f9" fmla="val 57517"/>
                <a:gd name="f10" fmla="val 2677962"/>
                <a:gd name="f11" fmla="val 2748912"/>
                <a:gd name="f12" fmla="val 1156200"/>
                <a:gd name="f13" fmla="val 1227150"/>
                <a:gd name="f14" fmla="+- 0 0 -90"/>
                <a:gd name="f15" fmla="*/ f3 1 2806429"/>
                <a:gd name="f16" fmla="*/ f4 1 1284667"/>
                <a:gd name="f17" fmla="+- f7 0 f5"/>
                <a:gd name="f18" fmla="+- f6 0 f5"/>
                <a:gd name="f19" fmla="*/ f14 f0 1"/>
                <a:gd name="f20" fmla="*/ f18 1 2806429"/>
                <a:gd name="f21" fmla="*/ f17 1 1284667"/>
                <a:gd name="f22" fmla="*/ 0 f18 1"/>
                <a:gd name="f23" fmla="*/ 128467 f17 1"/>
                <a:gd name="f24" fmla="*/ 128467 f18 1"/>
                <a:gd name="f25" fmla="*/ 0 f17 1"/>
                <a:gd name="f26" fmla="*/ 2677962 f18 1"/>
                <a:gd name="f27" fmla="*/ 2806429 f18 1"/>
                <a:gd name="f28" fmla="*/ 1156200 f17 1"/>
                <a:gd name="f29" fmla="*/ 1284667 f17 1"/>
                <a:gd name="f30" fmla="*/ f19 1 f2"/>
                <a:gd name="f31" fmla="*/ f22 1 2806429"/>
                <a:gd name="f32" fmla="*/ f23 1 1284667"/>
                <a:gd name="f33" fmla="*/ f24 1 2806429"/>
                <a:gd name="f34" fmla="*/ f25 1 1284667"/>
                <a:gd name="f35" fmla="*/ f26 1 2806429"/>
                <a:gd name="f36" fmla="*/ f27 1 2806429"/>
                <a:gd name="f37" fmla="*/ f28 1 1284667"/>
                <a:gd name="f38" fmla="*/ f29 1 1284667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806429" h="1284667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>
                <a:alpha val="70000"/>
              </a:srgbClr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13824" tIns="113824" rIns="113824" bIns="113824" anchor="ctr" anchorCtr="1" compatLnSpc="1">
              <a:noAutofit/>
            </a:bodyPr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t-EE" sz="2000" b="1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Seaduse ambitsioon </a:t>
              </a:r>
              <a:r>
                <a:rPr lang="et-EE" sz="18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– valdkondlikud eesmärgid</a:t>
              </a:r>
            </a:p>
          </p:txBody>
        </p:sp>
        <p:sp>
          <p:nvSpPr>
            <p:cNvPr id="5" name="Vabakuju: kujund 4">
              <a:extLst>
                <a:ext uri="{FF2B5EF4-FFF2-40B4-BE49-F238E27FC236}">
                  <a16:creationId xmlns:a16="http://schemas.microsoft.com/office/drawing/2014/main" id="{BF28A748-6922-20D5-6C34-7AC237B34F3D}"/>
                </a:ext>
              </a:extLst>
            </p:cNvPr>
            <p:cNvSpPr/>
            <p:nvPr/>
          </p:nvSpPr>
          <p:spPr>
            <a:xfrm>
              <a:off x="1602705" y="4981194"/>
              <a:ext cx="2822981" cy="12846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822984"/>
                <a:gd name="f7" fmla="val 1284667"/>
                <a:gd name="f8" fmla="val 128467"/>
                <a:gd name="f9" fmla="val 57517"/>
                <a:gd name="f10" fmla="val 2694517"/>
                <a:gd name="f11" fmla="val 2765467"/>
                <a:gd name="f12" fmla="val 1156200"/>
                <a:gd name="f13" fmla="val 1227150"/>
                <a:gd name="f14" fmla="+- 0 0 -90"/>
                <a:gd name="f15" fmla="*/ f3 1 2822984"/>
                <a:gd name="f16" fmla="*/ f4 1 1284667"/>
                <a:gd name="f17" fmla="+- f7 0 f5"/>
                <a:gd name="f18" fmla="+- f6 0 f5"/>
                <a:gd name="f19" fmla="*/ f14 f0 1"/>
                <a:gd name="f20" fmla="*/ f18 1 2822984"/>
                <a:gd name="f21" fmla="*/ f17 1 1284667"/>
                <a:gd name="f22" fmla="*/ 0 f18 1"/>
                <a:gd name="f23" fmla="*/ 128467 f17 1"/>
                <a:gd name="f24" fmla="*/ 128467 f18 1"/>
                <a:gd name="f25" fmla="*/ 0 f17 1"/>
                <a:gd name="f26" fmla="*/ 2694517 f18 1"/>
                <a:gd name="f27" fmla="*/ 2822984 f18 1"/>
                <a:gd name="f28" fmla="*/ 1156200 f17 1"/>
                <a:gd name="f29" fmla="*/ 1284667 f17 1"/>
                <a:gd name="f30" fmla="*/ f19 1 f2"/>
                <a:gd name="f31" fmla="*/ f22 1 2822984"/>
                <a:gd name="f32" fmla="*/ f23 1 1284667"/>
                <a:gd name="f33" fmla="*/ f24 1 2822984"/>
                <a:gd name="f34" fmla="*/ f25 1 1284667"/>
                <a:gd name="f35" fmla="*/ f26 1 2822984"/>
                <a:gd name="f36" fmla="*/ f27 1 2822984"/>
                <a:gd name="f37" fmla="*/ f28 1 1284667"/>
                <a:gd name="f38" fmla="*/ f29 1 1284667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822984" h="1284667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>
                <a:alpha val="50000"/>
              </a:srgbClr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06207" tIns="106207" rIns="106207" bIns="106207" anchor="ctr" anchorCtr="1" compatLnSpc="1">
              <a:noAutofit/>
            </a:bodyPr>
            <a:lstStyle/>
            <a:p>
              <a:pPr marL="0" marR="0" lvl="0" indent="0" algn="ctr" defTabSz="800100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t-EE" sz="1800" b="1" i="0" u="none" strike="noStrike" kern="1200" cap="none" spc="0" baseline="0" dirty="0">
                  <a:solidFill>
                    <a:srgbClr val="FFFFFF"/>
                  </a:solidFill>
                  <a:uFillTx/>
                  <a:latin typeface="Aptos"/>
                </a:rPr>
                <a:t>Meetmed seletuskirjas </a:t>
              </a:r>
              <a:r>
                <a:rPr lang="et-EE" sz="1600" b="0" i="0" u="none" strike="noStrike" kern="1200" cap="none" spc="0" baseline="0" dirty="0">
                  <a:solidFill>
                    <a:srgbClr val="FFFFFF"/>
                  </a:solidFill>
                  <a:uFillTx/>
                  <a:latin typeface="Aptos"/>
                </a:rPr>
                <a:t>- annab võimaluse aastate jooksul sobivaimad valida </a:t>
              </a:r>
            </a:p>
          </p:txBody>
        </p:sp>
        <p:sp>
          <p:nvSpPr>
            <p:cNvPr id="6" name="Vabakuju: kujund 5">
              <a:extLst>
                <a:ext uri="{FF2B5EF4-FFF2-40B4-BE49-F238E27FC236}">
                  <a16:creationId xmlns:a16="http://schemas.microsoft.com/office/drawing/2014/main" id="{B6B45B2C-C50B-6668-52C2-5898663940DF}"/>
                </a:ext>
              </a:extLst>
            </p:cNvPr>
            <p:cNvSpPr/>
            <p:nvPr/>
          </p:nvSpPr>
          <p:spPr>
            <a:xfrm>
              <a:off x="5196507" y="4981194"/>
              <a:ext cx="2182078" cy="12846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82076"/>
                <a:gd name="f7" fmla="val 1284667"/>
                <a:gd name="f8" fmla="val 128467"/>
                <a:gd name="f9" fmla="val 57517"/>
                <a:gd name="f10" fmla="val 2053609"/>
                <a:gd name="f11" fmla="val 2124559"/>
                <a:gd name="f12" fmla="val 1156200"/>
                <a:gd name="f13" fmla="val 1227150"/>
                <a:gd name="f14" fmla="+- 0 0 -90"/>
                <a:gd name="f15" fmla="*/ f3 1 2182076"/>
                <a:gd name="f16" fmla="*/ f4 1 1284667"/>
                <a:gd name="f17" fmla="+- f7 0 f5"/>
                <a:gd name="f18" fmla="+- f6 0 f5"/>
                <a:gd name="f19" fmla="*/ f14 f0 1"/>
                <a:gd name="f20" fmla="*/ f18 1 2182076"/>
                <a:gd name="f21" fmla="*/ f17 1 1284667"/>
                <a:gd name="f22" fmla="*/ 0 f18 1"/>
                <a:gd name="f23" fmla="*/ 128467 f17 1"/>
                <a:gd name="f24" fmla="*/ 128467 f18 1"/>
                <a:gd name="f25" fmla="*/ 0 f17 1"/>
                <a:gd name="f26" fmla="*/ 2053609 f18 1"/>
                <a:gd name="f27" fmla="*/ 2182076 f18 1"/>
                <a:gd name="f28" fmla="*/ 1156200 f17 1"/>
                <a:gd name="f29" fmla="*/ 1284667 f17 1"/>
                <a:gd name="f30" fmla="*/ f19 1 f2"/>
                <a:gd name="f31" fmla="*/ f22 1 2182076"/>
                <a:gd name="f32" fmla="*/ f23 1 1284667"/>
                <a:gd name="f33" fmla="*/ f24 1 2182076"/>
                <a:gd name="f34" fmla="*/ f25 1 1284667"/>
                <a:gd name="f35" fmla="*/ f26 1 2182076"/>
                <a:gd name="f36" fmla="*/ f27 1 2182076"/>
                <a:gd name="f37" fmla="*/ f28 1 1284667"/>
                <a:gd name="f38" fmla="*/ f29 1 1284667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182076" h="1284667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>
                <a:alpha val="50000"/>
              </a:srgbClr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94777" tIns="94777" rIns="94777" bIns="94777" anchor="ctr" anchorCtr="1" compatLnSpc="1">
              <a:noAutofit/>
            </a:bodyPr>
            <a:lstStyle/>
            <a:p>
              <a:pPr marL="0" marR="0" lvl="0" indent="0" algn="ctr" defTabSz="666753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t-EE" sz="1500" b="0" i="0" u="none" strike="noStrike" kern="1200" cap="none" spc="0" baseline="0" dirty="0">
                  <a:solidFill>
                    <a:srgbClr val="FFFFFF"/>
                  </a:solidFill>
                  <a:uFillTx/>
                  <a:latin typeface="Aptos"/>
                </a:rPr>
                <a:t>Iga-aastane sisend </a:t>
              </a:r>
              <a:r>
                <a:rPr lang="et-EE" sz="1800" b="1" i="0" u="none" strike="noStrike" kern="1200" cap="none" spc="0" baseline="0" dirty="0" err="1">
                  <a:solidFill>
                    <a:srgbClr val="FFFFFF"/>
                  </a:solidFill>
                  <a:uFillTx/>
                  <a:latin typeface="Aptos"/>
                </a:rPr>
                <a:t>RESi</a:t>
              </a:r>
              <a:endParaRPr lang="et-EE" sz="1500" b="1" i="0" u="none" strike="noStrike" kern="1200" cap="none" spc="0" baseline="0" dirty="0">
                <a:solidFill>
                  <a:srgbClr val="FFFFFF"/>
                </a:solidFill>
                <a:uFillTx/>
                <a:latin typeface="Aptos"/>
              </a:endParaRPr>
            </a:p>
          </p:txBody>
        </p:sp>
        <p:sp>
          <p:nvSpPr>
            <p:cNvPr id="7" name="Vabakuju: kujund 6">
              <a:extLst>
                <a:ext uri="{FF2B5EF4-FFF2-40B4-BE49-F238E27FC236}">
                  <a16:creationId xmlns:a16="http://schemas.microsoft.com/office/drawing/2014/main" id="{884B0030-C51D-F92B-D8DF-EC4C0220F716}"/>
                </a:ext>
              </a:extLst>
            </p:cNvPr>
            <p:cNvSpPr/>
            <p:nvPr/>
          </p:nvSpPr>
          <p:spPr>
            <a:xfrm>
              <a:off x="5176043" y="3536259"/>
              <a:ext cx="2181191" cy="12846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181189"/>
                <a:gd name="f7" fmla="val 1284667"/>
                <a:gd name="f8" fmla="val 128467"/>
                <a:gd name="f9" fmla="val 57517"/>
                <a:gd name="f10" fmla="val 2052722"/>
                <a:gd name="f11" fmla="val 2123672"/>
                <a:gd name="f12" fmla="val 1156200"/>
                <a:gd name="f13" fmla="val 1227150"/>
                <a:gd name="f14" fmla="+- 0 0 -90"/>
                <a:gd name="f15" fmla="*/ f3 1 2181189"/>
                <a:gd name="f16" fmla="*/ f4 1 1284667"/>
                <a:gd name="f17" fmla="+- f7 0 f5"/>
                <a:gd name="f18" fmla="+- f6 0 f5"/>
                <a:gd name="f19" fmla="*/ f14 f0 1"/>
                <a:gd name="f20" fmla="*/ f18 1 2181189"/>
                <a:gd name="f21" fmla="*/ f17 1 1284667"/>
                <a:gd name="f22" fmla="*/ 0 f18 1"/>
                <a:gd name="f23" fmla="*/ 128467 f17 1"/>
                <a:gd name="f24" fmla="*/ 128467 f18 1"/>
                <a:gd name="f25" fmla="*/ 0 f17 1"/>
                <a:gd name="f26" fmla="*/ 2052722 f18 1"/>
                <a:gd name="f27" fmla="*/ 2181189 f18 1"/>
                <a:gd name="f28" fmla="*/ 1156200 f17 1"/>
                <a:gd name="f29" fmla="*/ 1284667 f17 1"/>
                <a:gd name="f30" fmla="*/ f19 1 f2"/>
                <a:gd name="f31" fmla="*/ f22 1 2181189"/>
                <a:gd name="f32" fmla="*/ f23 1 1284667"/>
                <a:gd name="f33" fmla="*/ f24 1 2181189"/>
                <a:gd name="f34" fmla="*/ f25 1 1284667"/>
                <a:gd name="f35" fmla="*/ f26 1 2181189"/>
                <a:gd name="f36" fmla="*/ f27 1 2181189"/>
                <a:gd name="f37" fmla="*/ f28 1 1284667"/>
                <a:gd name="f38" fmla="*/ f29 1 1284667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2181189" h="1284667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>
                <a:alpha val="70000"/>
              </a:srgbClr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13824" tIns="113824" rIns="113824" bIns="113824" anchor="ctr" anchorCtr="1" compatLnSpc="1">
              <a:noAutofit/>
            </a:bodyPr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t-EE" sz="2000" b="1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Vähese heitega majanduse </a:t>
              </a:r>
              <a:r>
                <a:rPr lang="et-EE" sz="19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soodustamine</a:t>
              </a:r>
            </a:p>
          </p:txBody>
        </p:sp>
        <p:sp>
          <p:nvSpPr>
            <p:cNvPr id="8" name="Vabakuju: kujund 7">
              <a:extLst>
                <a:ext uri="{FF2B5EF4-FFF2-40B4-BE49-F238E27FC236}">
                  <a16:creationId xmlns:a16="http://schemas.microsoft.com/office/drawing/2014/main" id="{58D7F974-44A0-0B0F-A7F9-643E370F77E4}"/>
                </a:ext>
              </a:extLst>
            </p:cNvPr>
            <p:cNvSpPr/>
            <p:nvPr/>
          </p:nvSpPr>
          <p:spPr>
            <a:xfrm>
              <a:off x="7958224" y="3591123"/>
              <a:ext cx="3074441" cy="1188198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74445"/>
                <a:gd name="f7" fmla="val 1188202"/>
                <a:gd name="f8" fmla="val 118820"/>
                <a:gd name="f9" fmla="val 53198"/>
                <a:gd name="f10" fmla="val 2955625"/>
                <a:gd name="f11" fmla="val 3021247"/>
                <a:gd name="f12" fmla="val 1069382"/>
                <a:gd name="f13" fmla="val 1135004"/>
                <a:gd name="f14" fmla="+- 0 0 -90"/>
                <a:gd name="f15" fmla="*/ f3 1 3074445"/>
                <a:gd name="f16" fmla="*/ f4 1 1188202"/>
                <a:gd name="f17" fmla="+- f7 0 f5"/>
                <a:gd name="f18" fmla="+- f6 0 f5"/>
                <a:gd name="f19" fmla="*/ f14 f0 1"/>
                <a:gd name="f20" fmla="*/ f18 1 3074445"/>
                <a:gd name="f21" fmla="*/ f17 1 1188202"/>
                <a:gd name="f22" fmla="*/ 0 f18 1"/>
                <a:gd name="f23" fmla="*/ 118820 f17 1"/>
                <a:gd name="f24" fmla="*/ 118820 f18 1"/>
                <a:gd name="f25" fmla="*/ 0 f17 1"/>
                <a:gd name="f26" fmla="*/ 2955625 f18 1"/>
                <a:gd name="f27" fmla="*/ 3074445 f18 1"/>
                <a:gd name="f28" fmla="*/ 1069382 f17 1"/>
                <a:gd name="f29" fmla="*/ 1188202 f17 1"/>
                <a:gd name="f30" fmla="*/ f19 1 f2"/>
                <a:gd name="f31" fmla="*/ f22 1 3074445"/>
                <a:gd name="f32" fmla="*/ f23 1 1188202"/>
                <a:gd name="f33" fmla="*/ f24 1 3074445"/>
                <a:gd name="f34" fmla="*/ f25 1 1188202"/>
                <a:gd name="f35" fmla="*/ f26 1 3074445"/>
                <a:gd name="f36" fmla="*/ f27 1 3074445"/>
                <a:gd name="f37" fmla="*/ f28 1 1188202"/>
                <a:gd name="f38" fmla="*/ f29 1 1188202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3074445" h="1188202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>
                <a:alpha val="70000"/>
              </a:srgbClr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56719" tIns="156719" rIns="156719" bIns="156719" anchor="ctr" anchorCtr="1" compatLnSpc="1">
              <a:noAutofit/>
            </a:bodyPr>
            <a:lstStyle/>
            <a:p>
              <a:pPr marL="0" marR="0" lvl="0" indent="0" algn="ctr" defTabSz="1422404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13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t-EE" sz="32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Põhimõtted</a:t>
              </a:r>
            </a:p>
          </p:txBody>
        </p:sp>
        <p:sp>
          <p:nvSpPr>
            <p:cNvPr id="9" name="Vabakuju: kujund 8">
              <a:extLst>
                <a:ext uri="{FF2B5EF4-FFF2-40B4-BE49-F238E27FC236}">
                  <a16:creationId xmlns:a16="http://schemas.microsoft.com/office/drawing/2014/main" id="{69063CC1-43A6-2ED7-8B94-1E9190EB8C5F}"/>
                </a:ext>
              </a:extLst>
            </p:cNvPr>
            <p:cNvSpPr/>
            <p:nvPr/>
          </p:nvSpPr>
          <p:spPr>
            <a:xfrm>
              <a:off x="8011323" y="4981194"/>
              <a:ext cx="3081281" cy="128466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3081285"/>
                <a:gd name="f7" fmla="val 1284667"/>
                <a:gd name="f8" fmla="val 128467"/>
                <a:gd name="f9" fmla="val 57517"/>
                <a:gd name="f10" fmla="val 2952818"/>
                <a:gd name="f11" fmla="val 3023768"/>
                <a:gd name="f12" fmla="val 1156200"/>
                <a:gd name="f13" fmla="val 1227150"/>
                <a:gd name="f14" fmla="+- 0 0 -90"/>
                <a:gd name="f15" fmla="*/ f3 1 3081285"/>
                <a:gd name="f16" fmla="*/ f4 1 1284667"/>
                <a:gd name="f17" fmla="+- f7 0 f5"/>
                <a:gd name="f18" fmla="+- f6 0 f5"/>
                <a:gd name="f19" fmla="*/ f14 f0 1"/>
                <a:gd name="f20" fmla="*/ f18 1 3081285"/>
                <a:gd name="f21" fmla="*/ f17 1 1284667"/>
                <a:gd name="f22" fmla="*/ 0 f18 1"/>
                <a:gd name="f23" fmla="*/ 128467 f17 1"/>
                <a:gd name="f24" fmla="*/ 128467 f18 1"/>
                <a:gd name="f25" fmla="*/ 0 f17 1"/>
                <a:gd name="f26" fmla="*/ 2952818 f18 1"/>
                <a:gd name="f27" fmla="*/ 3081285 f18 1"/>
                <a:gd name="f28" fmla="*/ 1156200 f17 1"/>
                <a:gd name="f29" fmla="*/ 1284667 f17 1"/>
                <a:gd name="f30" fmla="*/ f19 1 f2"/>
                <a:gd name="f31" fmla="*/ f22 1 3081285"/>
                <a:gd name="f32" fmla="*/ f23 1 1284667"/>
                <a:gd name="f33" fmla="*/ f24 1 3081285"/>
                <a:gd name="f34" fmla="*/ f25 1 1284667"/>
                <a:gd name="f35" fmla="*/ f26 1 3081285"/>
                <a:gd name="f36" fmla="*/ f27 1 3081285"/>
                <a:gd name="f37" fmla="*/ f28 1 1284667"/>
                <a:gd name="f38" fmla="*/ f29 1 1284667"/>
                <a:gd name="f39" fmla="*/ f5 1 f20"/>
                <a:gd name="f40" fmla="*/ f6 1 f20"/>
                <a:gd name="f41" fmla="*/ f5 1 f21"/>
                <a:gd name="f42" fmla="*/ f7 1 f21"/>
                <a:gd name="f43" fmla="+- f30 0 f1"/>
                <a:gd name="f44" fmla="*/ f31 1 f20"/>
                <a:gd name="f45" fmla="*/ f32 1 f21"/>
                <a:gd name="f46" fmla="*/ f33 1 f20"/>
                <a:gd name="f47" fmla="*/ f34 1 f21"/>
                <a:gd name="f48" fmla="*/ f35 1 f20"/>
                <a:gd name="f49" fmla="*/ f36 1 f20"/>
                <a:gd name="f50" fmla="*/ f37 1 f21"/>
                <a:gd name="f51" fmla="*/ f38 1 f21"/>
                <a:gd name="f52" fmla="*/ f39 f15 1"/>
                <a:gd name="f53" fmla="*/ f40 f15 1"/>
                <a:gd name="f54" fmla="*/ f42 f16 1"/>
                <a:gd name="f55" fmla="*/ f41 f16 1"/>
                <a:gd name="f56" fmla="*/ f44 f15 1"/>
                <a:gd name="f57" fmla="*/ f45 f16 1"/>
                <a:gd name="f58" fmla="*/ f46 f15 1"/>
                <a:gd name="f59" fmla="*/ f47 f16 1"/>
                <a:gd name="f60" fmla="*/ f48 f15 1"/>
                <a:gd name="f61" fmla="*/ f49 f15 1"/>
                <a:gd name="f62" fmla="*/ f50 f16 1"/>
                <a:gd name="f63" fmla="*/ f51 f16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3">
                  <a:pos x="f56" y="f57"/>
                </a:cxn>
                <a:cxn ang="f43">
                  <a:pos x="f58" y="f59"/>
                </a:cxn>
                <a:cxn ang="f43">
                  <a:pos x="f60" y="f59"/>
                </a:cxn>
                <a:cxn ang="f43">
                  <a:pos x="f61" y="f57"/>
                </a:cxn>
                <a:cxn ang="f43">
                  <a:pos x="f61" y="f62"/>
                </a:cxn>
                <a:cxn ang="f43">
                  <a:pos x="f60" y="f63"/>
                </a:cxn>
                <a:cxn ang="f43">
                  <a:pos x="f58" y="f63"/>
                </a:cxn>
                <a:cxn ang="f43">
                  <a:pos x="f56" y="f62"/>
                </a:cxn>
                <a:cxn ang="f43">
                  <a:pos x="f56" y="f57"/>
                </a:cxn>
              </a:cxnLst>
              <a:rect l="f52" t="f55" r="f53" b="f54"/>
              <a:pathLst>
                <a:path w="3081285" h="1284667">
                  <a:moveTo>
                    <a:pt x="f5" y="f8"/>
                  </a:moveTo>
                  <a:cubicBezTo>
                    <a:pt x="f5" y="f9"/>
                    <a:pt x="f9" y="f5"/>
                    <a:pt x="f8" y="f5"/>
                  </a:cubicBezTo>
                  <a:lnTo>
                    <a:pt x="f10" y="f5"/>
                  </a:lnTo>
                  <a:cubicBezTo>
                    <a:pt x="f11" y="f5"/>
                    <a:pt x="f6" y="f9"/>
                    <a:pt x="f6" y="f8"/>
                  </a:cubicBezTo>
                  <a:lnTo>
                    <a:pt x="f6" y="f12"/>
                  </a:lnTo>
                  <a:cubicBezTo>
                    <a:pt x="f6" y="f13"/>
                    <a:pt x="f11" y="f7"/>
                    <a:pt x="f10" y="f7"/>
                  </a:cubicBezTo>
                  <a:lnTo>
                    <a:pt x="f8" y="f7"/>
                  </a:lnTo>
                  <a:cubicBezTo>
                    <a:pt x="f9" y="f7"/>
                    <a:pt x="f5" y="f13"/>
                    <a:pt x="f5" y="f12"/>
                  </a:cubicBezTo>
                  <a:lnTo>
                    <a:pt x="f5" y="f8"/>
                  </a:lnTo>
                  <a:close/>
                </a:path>
              </a:pathLst>
            </a:custGeom>
            <a:solidFill>
              <a:srgbClr val="156082">
                <a:alpha val="50000"/>
              </a:srgbClr>
            </a:solidFill>
            <a:ln w="19046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13824" tIns="113824" rIns="113824" bIns="113824" anchor="ctr" anchorCtr="1" compatLnSpc="1">
              <a:noAutofit/>
            </a:bodyPr>
            <a:lstStyle/>
            <a:p>
              <a:pPr marL="0" marR="0" lvl="0" indent="0" algn="ctr" defTabSz="888997" rtl="0" fontAlgn="auto" hangingPunct="1">
                <a:lnSpc>
                  <a:spcPct val="90000"/>
                </a:lnSpc>
                <a:spcBef>
                  <a:spcPts val="0"/>
                </a:spcBef>
                <a:spcAft>
                  <a:spcPts val="800"/>
                </a:spcAft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r>
                <a:rPr lang="et-EE" sz="2000" b="1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Regulaarsed raportid </a:t>
              </a:r>
              <a:r>
                <a:rPr lang="et-EE" sz="1900" b="0" i="0" u="none" strike="noStrike" kern="1200" cap="none" spc="0" baseline="0">
                  <a:solidFill>
                    <a:srgbClr val="FFFFFF"/>
                  </a:solidFill>
                  <a:uFillTx/>
                  <a:latin typeface="Aptos"/>
                </a:rPr>
                <a:t>– sisukas tugi planeerimisele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>
            <a:extLst>
              <a:ext uri="{FF2B5EF4-FFF2-40B4-BE49-F238E27FC236}">
                <a16:creationId xmlns:a16="http://schemas.microsoft.com/office/drawing/2014/main" id="{10CA56D2-132F-4254-E838-0B8CB3EDD20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42197" y="2164860"/>
            <a:ext cx="11236389" cy="4586814"/>
          </a:xfrm>
        </p:spPr>
        <p:txBody>
          <a:bodyPr>
            <a:normAutofit/>
          </a:bodyPr>
          <a:lstStyle/>
          <a:p>
            <a:r>
              <a:rPr lang="et-EE" dirty="0">
                <a:latin typeface="Roboto Light"/>
                <a:ea typeface="Roboto Light"/>
                <a:cs typeface="Roboto Light"/>
              </a:rPr>
              <a:t>Laevaehitusettevõtete toetus: </a:t>
            </a:r>
            <a:r>
              <a:rPr lang="et-EE" b="1" dirty="0">
                <a:latin typeface="Roboto Light"/>
                <a:ea typeface="Roboto Light"/>
                <a:cs typeface="Roboto Light"/>
              </a:rPr>
              <a:t>laevade ümberehitus </a:t>
            </a:r>
            <a:r>
              <a:rPr lang="et-EE" dirty="0">
                <a:latin typeface="Roboto Light"/>
                <a:ea typeface="Roboto Light"/>
                <a:cs typeface="Roboto Light"/>
              </a:rPr>
              <a:t>taastuvenergia kasutuseks 25 mln </a:t>
            </a:r>
          </a:p>
          <a:p>
            <a:r>
              <a:rPr lang="et-EE" b="1" dirty="0">
                <a:latin typeface="Roboto Light"/>
                <a:ea typeface="Roboto Light"/>
                <a:cs typeface="Roboto Light"/>
              </a:rPr>
              <a:t>Erametsade kliimakindla majandamise </a:t>
            </a:r>
            <a:r>
              <a:rPr lang="et-EE" dirty="0">
                <a:latin typeface="Roboto Light"/>
                <a:ea typeface="Roboto Light"/>
                <a:cs typeface="Roboto Light"/>
              </a:rPr>
              <a:t>toetus (raielankide uuendamine istutamise teel metsamaal) 8,775 mln</a:t>
            </a:r>
            <a:endParaRPr lang="et-EE" dirty="0"/>
          </a:p>
          <a:p>
            <a:r>
              <a:rPr lang="et-EE" b="1" dirty="0">
                <a:latin typeface="Roboto Light"/>
                <a:ea typeface="Roboto Light"/>
                <a:cs typeface="Roboto Light"/>
              </a:rPr>
              <a:t>Metsastamise toetus </a:t>
            </a:r>
            <a:r>
              <a:rPr lang="et-EE" dirty="0">
                <a:latin typeface="Roboto Light"/>
                <a:ea typeface="Roboto Light"/>
                <a:cs typeface="Roboto Light"/>
              </a:rPr>
              <a:t>(metsa istutamine mittemetsamaale) 8,353 mln</a:t>
            </a:r>
            <a:endParaRPr lang="et-EE" dirty="0"/>
          </a:p>
          <a:p>
            <a:r>
              <a:rPr lang="et-EE" b="1" dirty="0">
                <a:latin typeface="Roboto Light"/>
                <a:ea typeface="Roboto Light"/>
                <a:cs typeface="Roboto Light"/>
              </a:rPr>
              <a:t>Korterelamute energiatõhusaks </a:t>
            </a:r>
            <a:r>
              <a:rPr lang="et-EE" dirty="0">
                <a:latin typeface="Roboto Light"/>
                <a:ea typeface="Roboto Light"/>
                <a:cs typeface="Roboto Light"/>
              </a:rPr>
              <a:t>rekonstrueerimine 50 mln</a:t>
            </a:r>
            <a:endParaRPr lang="et-EE" dirty="0"/>
          </a:p>
          <a:p>
            <a:r>
              <a:rPr lang="et-EE" dirty="0">
                <a:latin typeface="Roboto Light"/>
                <a:ea typeface="Roboto Light"/>
                <a:cs typeface="Roboto Light"/>
              </a:rPr>
              <a:t>Kestlik ühistransport: </a:t>
            </a:r>
            <a:r>
              <a:rPr lang="et-EE" b="1" dirty="0">
                <a:latin typeface="Roboto Light"/>
                <a:ea typeface="Roboto Light"/>
                <a:cs typeface="Roboto Light"/>
              </a:rPr>
              <a:t>Rail Balticu </a:t>
            </a:r>
            <a:r>
              <a:rPr lang="et-EE" dirty="0">
                <a:latin typeface="Roboto Light"/>
                <a:ea typeface="Roboto Light"/>
                <a:cs typeface="Roboto Light"/>
              </a:rPr>
              <a:t>rajamise toetamine 391 mln</a:t>
            </a:r>
            <a:endParaRPr lang="et-EE" dirty="0"/>
          </a:p>
          <a:p>
            <a:r>
              <a:rPr lang="et-EE" dirty="0">
                <a:latin typeface="Roboto Light"/>
                <a:ea typeface="Roboto Light"/>
                <a:cs typeface="Roboto Light"/>
              </a:rPr>
              <a:t>Uue </a:t>
            </a:r>
            <a:r>
              <a:rPr lang="et-EE" b="1" dirty="0">
                <a:latin typeface="Roboto Light"/>
                <a:ea typeface="Roboto Light"/>
                <a:cs typeface="Roboto Light"/>
              </a:rPr>
              <a:t>vähese heitega rongide hooldusdepoo </a:t>
            </a:r>
            <a:r>
              <a:rPr lang="et-EE" dirty="0">
                <a:latin typeface="Roboto Light"/>
                <a:ea typeface="Roboto Light"/>
                <a:cs typeface="Roboto Light"/>
              </a:rPr>
              <a:t>alameede 78 mln</a:t>
            </a:r>
          </a:p>
          <a:p>
            <a:r>
              <a:rPr lang="et-EE" dirty="0">
                <a:latin typeface="Roboto Light"/>
                <a:ea typeface="Roboto Light"/>
                <a:cs typeface="Roboto Light"/>
              </a:rPr>
              <a:t>Avaliku sektori </a:t>
            </a:r>
            <a:r>
              <a:rPr lang="et-EE" b="1" dirty="0">
                <a:latin typeface="Roboto Light"/>
                <a:ea typeface="Roboto Light"/>
                <a:cs typeface="Roboto Light"/>
              </a:rPr>
              <a:t>hoonete energiatõhusus </a:t>
            </a:r>
            <a:r>
              <a:rPr lang="et-EE" dirty="0">
                <a:latin typeface="Roboto Light"/>
                <a:ea typeface="Roboto Light"/>
                <a:cs typeface="Roboto Light"/>
              </a:rPr>
              <a:t>240 mln</a:t>
            </a:r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endParaRPr lang="et-EE" dirty="0"/>
          </a:p>
          <a:p>
            <a:pPr marL="0" indent="0">
              <a:buNone/>
            </a:pPr>
            <a:endParaRPr lang="et-EE" dirty="0"/>
          </a:p>
          <a:p>
            <a:endParaRPr lang="et-EE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51A73D-597C-FFDE-DCEB-8E8812ACEF6B}"/>
              </a:ext>
            </a:extLst>
          </p:cNvPr>
          <p:cNvSpPr txBox="1"/>
          <p:nvPr/>
        </p:nvSpPr>
        <p:spPr>
          <a:xfrm>
            <a:off x="908464" y="753173"/>
            <a:ext cx="10379464" cy="12003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3600">
                <a:solidFill>
                  <a:srgbClr val="003087"/>
                </a:solidFill>
                <a:latin typeface="Roboto Light"/>
                <a:ea typeface="Roboto Light"/>
                <a:cs typeface="Roboto Light"/>
              </a:rPr>
              <a:t>CO2 rahad kliimakindla</a:t>
            </a:r>
            <a:r>
              <a:rPr lang="et-EE" sz="1400" b="0" i="0" u="none" strike="noStrike" kern="1200" cap="none" spc="0" baseline="0">
                <a:solidFill>
                  <a:srgbClr val="000000"/>
                </a:solidFill>
                <a:uFillTx/>
                <a:latin typeface="Aptos"/>
              </a:rPr>
              <a:t> </a:t>
            </a:r>
            <a:r>
              <a:rPr lang="et-EE" sz="3600" b="0" i="0" u="none" strike="noStrike" kern="1200" cap="none" spc="0" baseline="0">
                <a:solidFill>
                  <a:srgbClr val="003087"/>
                </a:solidFill>
                <a:uFillTx/>
                <a:latin typeface="Roboto Light"/>
                <a:ea typeface="Roboto Light"/>
                <a:cs typeface="Roboto Light"/>
              </a:rPr>
              <a:t>majanduse seaduse </a:t>
            </a:r>
            <a:r>
              <a:rPr lang="et-EE" sz="3600">
                <a:solidFill>
                  <a:srgbClr val="003087"/>
                </a:solidFill>
                <a:latin typeface="Roboto Light"/>
                <a:ea typeface="Roboto Light"/>
                <a:cs typeface="Roboto Light"/>
              </a:rPr>
              <a:t>meetmeteks</a:t>
            </a:r>
            <a:r>
              <a:rPr lang="et-EE" sz="3600" b="0" i="0" u="none" strike="noStrike" kern="1200" cap="none" spc="0" baseline="0">
                <a:solidFill>
                  <a:srgbClr val="003087"/>
                </a:solidFill>
                <a:uFillTx/>
                <a:latin typeface="Roboto Light"/>
                <a:ea typeface="Roboto Light"/>
                <a:cs typeface="Roboto Light"/>
              </a:rPr>
              <a:t> </a:t>
            </a:r>
            <a:r>
              <a:rPr lang="et-EE" sz="3600" b="0" i="0" u="none" strike="noStrike" kern="1200" cap="none" spc="0" baseline="0" err="1">
                <a:solidFill>
                  <a:srgbClr val="003087"/>
                </a:solidFill>
                <a:uFillTx/>
                <a:latin typeface="Roboto Light"/>
                <a:ea typeface="Roboto Light"/>
                <a:cs typeface="Roboto Light"/>
              </a:rPr>
              <a:t>RESis</a:t>
            </a:r>
            <a:r>
              <a:rPr lang="et-EE" sz="3600" b="0" i="0" u="none" strike="noStrike" kern="1200" cap="none" spc="0" baseline="0">
                <a:solidFill>
                  <a:srgbClr val="003087"/>
                </a:solidFill>
                <a:uFillTx/>
                <a:latin typeface="Roboto Light"/>
                <a:ea typeface="Roboto Light"/>
                <a:cs typeface="Roboto Light"/>
              </a:rPr>
              <a:t> </a:t>
            </a:r>
            <a:endParaRPr lang="et-E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 txBox="1">
            <a:spLocks noGrp="1"/>
          </p:cNvSpPr>
          <p:nvPr>
            <p:ph type="title"/>
          </p:nvPr>
        </p:nvSpPr>
        <p:spPr>
          <a:xfrm>
            <a:off x="668815" y="-55287"/>
            <a:ext cx="10972801" cy="1142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2" tIns="60923" rIns="121872" bIns="60923" anchor="ctr" anchorCtr="0">
            <a:noAutofit/>
          </a:bodyPr>
          <a:lstStyle/>
          <a:p>
            <a:r>
              <a:rPr lang="et-EE" dirty="0">
                <a:latin typeface="Roboto Condensed"/>
                <a:ea typeface="Roboto Condensed"/>
                <a:cs typeface="Roboto Condensed"/>
                <a:sym typeface="Roboto Condensed"/>
              </a:rPr>
              <a:t>Eesti vesiniku teekaart</a:t>
            </a:r>
            <a:endParaRPr dirty="0"/>
          </a:p>
        </p:txBody>
      </p:sp>
      <p:sp>
        <p:nvSpPr>
          <p:cNvPr id="87" name="Google Shape;87;p4"/>
          <p:cNvSpPr txBox="1">
            <a:spLocks noGrp="1"/>
          </p:cNvSpPr>
          <p:nvPr>
            <p:ph type="body" idx="1"/>
          </p:nvPr>
        </p:nvSpPr>
        <p:spPr>
          <a:xfrm>
            <a:off x="600649" y="2416065"/>
            <a:ext cx="6307934" cy="4289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872" tIns="60923" rIns="121872" bIns="60923" anchor="t" anchorCtr="0">
            <a:noAutofit/>
          </a:bodyPr>
          <a:lstStyle/>
          <a:p>
            <a:pPr marL="0" indent="0" algn="just">
              <a:spcBef>
                <a:spcPts val="0"/>
              </a:spcBef>
              <a:buSzPts val="2400"/>
              <a:buNone/>
            </a:pPr>
            <a:endParaRPr lang="et-EE" sz="2408" b="1" dirty="0"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marL="0" indent="0" algn="just">
              <a:spcBef>
                <a:spcPts val="0"/>
              </a:spcBef>
              <a:buSzPts val="2400"/>
              <a:buNone/>
            </a:pPr>
            <a:r>
              <a:rPr lang="et-EE" sz="2408" b="1" dirty="0">
                <a:latin typeface="Roboto Condensed"/>
                <a:ea typeface="Roboto Condensed"/>
                <a:cs typeface="Roboto Condensed"/>
                <a:sym typeface="Roboto Condensed"/>
              </a:rPr>
              <a:t>Meetmed: 
Usalduse loomine – üheskoos
väärtusahelate loomine - 5+49 </a:t>
            </a:r>
            <a:r>
              <a:rPr lang="et-EE" sz="2408" b="1" dirty="0" err="1">
                <a:latin typeface="Roboto Condensed"/>
                <a:ea typeface="Roboto Condensed"/>
                <a:cs typeface="Roboto Condensed"/>
                <a:sym typeface="Roboto Condensed"/>
              </a:rPr>
              <a:t>mEUR</a:t>
            </a:r>
            <a:r>
              <a:rPr lang="et-EE" sz="2408" b="1" dirty="0">
                <a:latin typeface="Roboto Condensed"/>
                <a:ea typeface="Roboto Condensed"/>
                <a:cs typeface="Roboto Condensed"/>
                <a:sym typeface="Roboto Condensed"/>
              </a:rPr>
              <a:t> aastaks 2026
tehnoloogiate arendamine (IPCEI) – 67 miljonit eurot aastaks 2028
suurtarbijate ja taastuvenergia tootjate </a:t>
            </a:r>
            <a:r>
              <a:rPr lang="et-EE" sz="2408" b="1" dirty="0" err="1">
                <a:latin typeface="Roboto Condensed"/>
                <a:ea typeface="Roboto Condensed"/>
                <a:cs typeface="Roboto Condensed"/>
                <a:sym typeface="Roboto Condensed"/>
              </a:rPr>
              <a:t>kokkuviimine</a:t>
            </a:r>
            <a:endParaRPr dirty="0"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88" name="Google Shape;88;p4"/>
          <p:cNvSpPr txBox="1"/>
          <p:nvPr/>
        </p:nvSpPr>
        <p:spPr>
          <a:xfrm>
            <a:off x="864471" y="1211802"/>
            <a:ext cx="5327887" cy="833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724" tIns="45849" rIns="91724" bIns="45849" anchor="t" anchorCtr="0">
            <a:spAutoFit/>
          </a:bodyPr>
          <a:lstStyle/>
          <a:p>
            <a:pPr defTabSz="917418">
              <a:buClr>
                <a:srgbClr val="000000"/>
              </a:buClr>
              <a:buSzPts val="2400"/>
            </a:pPr>
            <a:r>
              <a:rPr lang="fi-FI" sz="2408" b="1" kern="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Kõige</a:t>
            </a:r>
            <a:r>
              <a:rPr lang="fi-FI" sz="2408" b="1" kern="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fi-FI" sz="2408" b="1" kern="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olulisem</a:t>
            </a:r>
            <a:r>
              <a:rPr lang="fi-FI" sz="2408" b="1" kern="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- </a:t>
            </a:r>
            <a:r>
              <a:rPr lang="fi-FI" sz="2408" b="1" kern="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odava</a:t>
            </a:r>
            <a:r>
              <a:rPr lang="fi-FI" sz="2408" b="1" kern="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fi-FI" sz="2408" b="1" kern="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taastuvelektri</a:t>
            </a:r>
            <a:r>
              <a:rPr lang="fi-FI" sz="2408" b="1" kern="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fi-FI" sz="2408" b="1" kern="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piisav</a:t>
            </a:r>
            <a:r>
              <a:rPr lang="fi-FI" sz="2408" b="1" kern="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 </a:t>
            </a:r>
            <a:r>
              <a:rPr lang="fi-FI" sz="2408" b="1" kern="0" dirty="0" err="1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tootmine</a:t>
            </a:r>
            <a:r>
              <a:rPr lang="fi-FI" sz="2408" b="1" kern="0" dirty="0">
                <a:solidFill>
                  <a:srgbClr val="000000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!</a:t>
            </a:r>
            <a:endParaRPr sz="2408" kern="0" dirty="0">
              <a:solidFill>
                <a:srgbClr val="000000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pic>
        <p:nvPicPr>
          <p:cNvPr id="3" name="Pilt 2">
            <a:extLst>
              <a:ext uri="{FF2B5EF4-FFF2-40B4-BE49-F238E27FC236}">
                <a16:creationId xmlns:a16="http://schemas.microsoft.com/office/drawing/2014/main" id="{51FB0FF8-6E85-B108-C572-AE033116F5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3470" y="1087199"/>
            <a:ext cx="4788146" cy="531522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F22C527-5F64-D576-E5D1-D9EF0E4A8B26}"/>
              </a:ext>
            </a:extLst>
          </p:cNvPr>
          <p:cNvCxnSpPr>
            <a:cxnSpLocks/>
          </p:cNvCxnSpPr>
          <p:nvPr/>
        </p:nvCxnSpPr>
        <p:spPr>
          <a:xfrm>
            <a:off x="284085" y="3796084"/>
            <a:ext cx="11126036" cy="0"/>
          </a:xfrm>
          <a:prstGeom prst="line">
            <a:avLst/>
          </a:prstGeom>
          <a:ln w="19050" cap="flat" cmpd="sng" algn="ctr">
            <a:solidFill>
              <a:srgbClr val="264F9A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4EEF9712-E35F-7947-BC18-6B68DBFE3061}"/>
              </a:ext>
            </a:extLst>
          </p:cNvPr>
          <p:cNvSpPr txBox="1">
            <a:spLocks/>
          </p:cNvSpPr>
          <p:nvPr/>
        </p:nvSpPr>
        <p:spPr>
          <a:xfrm>
            <a:off x="2665985" y="4212244"/>
            <a:ext cx="168701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4540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t-EE" sz="1600" b="0">
                <a:solidFill>
                  <a:srgbClr val="264F9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Ministri maakondlikud visiidid</a:t>
            </a:r>
          </a:p>
          <a:p>
            <a:pPr algn="ctr"/>
            <a:endParaRPr lang="et-EE" sz="1600" b="0">
              <a:solidFill>
                <a:srgbClr val="264F9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t-EE" sz="1600" b="0">
                <a:solidFill>
                  <a:srgbClr val="264F9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märts-aprill </a:t>
            </a:r>
            <a:br>
              <a:rPr lang="et-EE" sz="1600" b="0">
                <a:solidFill>
                  <a:srgbClr val="264F9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t-EE" sz="1600" b="0">
                <a:solidFill>
                  <a:srgbClr val="264F9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2024</a:t>
            </a:r>
            <a:endParaRPr lang="en-US" sz="1600" b="0">
              <a:solidFill>
                <a:srgbClr val="264F9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200AB3-6084-D66E-67CA-6EF01912AE0F}"/>
              </a:ext>
            </a:extLst>
          </p:cNvPr>
          <p:cNvSpPr txBox="1">
            <a:spLocks/>
          </p:cNvSpPr>
          <p:nvPr/>
        </p:nvSpPr>
        <p:spPr>
          <a:xfrm>
            <a:off x="8577200" y="4192048"/>
            <a:ext cx="1687015" cy="123110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4540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t-EE" sz="1600" b="0">
                <a:solidFill>
                  <a:srgbClr val="264F9A"/>
                </a:solidFill>
                <a:latin typeface="Roboto"/>
                <a:ea typeface="Roboto"/>
                <a:cs typeface="Roboto"/>
              </a:rPr>
              <a:t>Seaduse</a:t>
            </a:r>
            <a:endParaRPr lang="et-EE">
              <a:latin typeface="Roboto"/>
              <a:ea typeface="Roboto"/>
              <a:cs typeface="Roboto"/>
            </a:endParaRPr>
          </a:p>
          <a:p>
            <a:pPr algn="ctr"/>
            <a:r>
              <a:rPr lang="et-EE" sz="1600" b="0">
                <a:solidFill>
                  <a:srgbClr val="264F9A"/>
                </a:solidFill>
                <a:latin typeface="Roboto"/>
                <a:ea typeface="Roboto"/>
                <a:cs typeface="Roboto"/>
              </a:rPr>
              <a:t>esitamine  riigikogule </a:t>
            </a:r>
          </a:p>
          <a:p>
            <a:pPr algn="ctr"/>
            <a:endParaRPr lang="et-EE" sz="1600" b="0">
              <a:solidFill>
                <a:srgbClr val="264F9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t-EE" sz="1600" b="0">
                <a:solidFill>
                  <a:srgbClr val="264F9A"/>
                </a:solidFill>
                <a:latin typeface="Roboto"/>
                <a:ea typeface="Roboto"/>
                <a:cs typeface="Roboto"/>
              </a:rPr>
              <a:t>nov/dets 2024</a:t>
            </a:r>
            <a:endParaRPr lang="en-US" sz="1600" b="0">
              <a:solidFill>
                <a:srgbClr val="264F9A"/>
              </a:solidFill>
              <a:latin typeface="Roboto"/>
              <a:ea typeface="Roboto"/>
              <a:cs typeface="Roboto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E0D26B-230F-7F3D-E869-EB340527427A}"/>
              </a:ext>
            </a:extLst>
          </p:cNvPr>
          <p:cNvSpPr txBox="1">
            <a:spLocks/>
          </p:cNvSpPr>
          <p:nvPr/>
        </p:nvSpPr>
        <p:spPr>
          <a:xfrm>
            <a:off x="9997659" y="4192048"/>
            <a:ext cx="1687015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4540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t-EE" sz="1600" b="0">
                <a:solidFill>
                  <a:srgbClr val="264F9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Kliimaseaduse jõustumine</a:t>
            </a:r>
          </a:p>
          <a:p>
            <a:pPr algn="ctr"/>
            <a:endParaRPr lang="et-EE" sz="1600" b="0">
              <a:solidFill>
                <a:srgbClr val="264F9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t-EE" sz="1600" b="0">
                <a:solidFill>
                  <a:srgbClr val="264F9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2025</a:t>
            </a:r>
            <a:endParaRPr lang="en-US" sz="1600" b="0">
              <a:solidFill>
                <a:srgbClr val="264F9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49" name="Rühm 48">
            <a:extLst>
              <a:ext uri="{FF2B5EF4-FFF2-40B4-BE49-F238E27FC236}">
                <a16:creationId xmlns:a16="http://schemas.microsoft.com/office/drawing/2014/main" id="{0E367D3C-A97C-30A2-0B54-43E096A93D3E}"/>
              </a:ext>
            </a:extLst>
          </p:cNvPr>
          <p:cNvGrpSpPr/>
          <p:nvPr/>
        </p:nvGrpSpPr>
        <p:grpSpPr>
          <a:xfrm>
            <a:off x="10336710" y="2283773"/>
            <a:ext cx="1008913" cy="1638276"/>
            <a:chOff x="10336710" y="2270379"/>
            <a:chExt cx="1008913" cy="1638276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F5643358-671E-77B5-FF7C-E560CC29C2E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/>
            <a:stretch/>
          </p:blipFill>
          <p:spPr>
            <a:xfrm>
              <a:off x="10551511" y="2582016"/>
              <a:ext cx="579310" cy="579310"/>
            </a:xfrm>
            <a:prstGeom prst="rect">
              <a:avLst/>
            </a:prstGeom>
          </p:spPr>
        </p:pic>
        <p:grpSp>
          <p:nvGrpSpPr>
            <p:cNvPr id="42" name="Rühm 41">
              <a:extLst>
                <a:ext uri="{FF2B5EF4-FFF2-40B4-BE49-F238E27FC236}">
                  <a16:creationId xmlns:a16="http://schemas.microsoft.com/office/drawing/2014/main" id="{F9C2026C-9BBC-8C83-3B16-F9690AC67BB8}"/>
                </a:ext>
              </a:extLst>
            </p:cNvPr>
            <p:cNvGrpSpPr/>
            <p:nvPr/>
          </p:nvGrpSpPr>
          <p:grpSpPr>
            <a:xfrm>
              <a:off x="10336710" y="2270379"/>
              <a:ext cx="1008913" cy="1638276"/>
              <a:chOff x="10336710" y="2270379"/>
              <a:chExt cx="1008913" cy="1638276"/>
            </a:xfrm>
          </p:grpSpPr>
          <p:sp>
            <p:nvSpPr>
              <p:cNvPr id="7" name="Google Shape;2458;p45">
                <a:extLst>
                  <a:ext uri="{FF2B5EF4-FFF2-40B4-BE49-F238E27FC236}">
                    <a16:creationId xmlns:a16="http://schemas.microsoft.com/office/drawing/2014/main" id="{4916C99E-0501-B172-EE9F-CDB3DC983181}"/>
                  </a:ext>
                </a:extLst>
              </p:cNvPr>
              <p:cNvSpPr/>
              <p:nvPr/>
            </p:nvSpPr>
            <p:spPr>
              <a:xfrm>
                <a:off x="10336710" y="2270379"/>
                <a:ext cx="1008913" cy="1356279"/>
              </a:xfrm>
              <a:custGeom>
                <a:avLst/>
                <a:gdLst/>
                <a:ahLst/>
                <a:cxnLst/>
                <a:rect l="l" t="t" r="r" b="b"/>
                <a:pathLst>
                  <a:path w="8908" h="11975" extrusionOk="0">
                    <a:moveTo>
                      <a:pt x="1" y="4453"/>
                    </a:moveTo>
                    <a:cubicBezTo>
                      <a:pt x="1" y="6913"/>
                      <a:pt x="3094" y="11974"/>
                      <a:pt x="4454" y="11974"/>
                    </a:cubicBezTo>
                    <a:cubicBezTo>
                      <a:pt x="5533" y="11974"/>
                      <a:pt x="8907" y="6913"/>
                      <a:pt x="8907" y="4453"/>
                    </a:cubicBezTo>
                    <a:cubicBezTo>
                      <a:pt x="8907" y="1994"/>
                      <a:pt x="6913" y="0"/>
                      <a:pt x="4454" y="0"/>
                    </a:cubicBezTo>
                    <a:cubicBezTo>
                      <a:pt x="1995" y="0"/>
                      <a:pt x="1" y="1994"/>
                      <a:pt x="1" y="4453"/>
                    </a:cubicBezTo>
                    <a:close/>
                  </a:path>
                </a:pathLst>
              </a:custGeom>
              <a:noFill/>
              <a:ln w="13970"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76C6540-2A08-F415-484D-DA143D30A6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841167" y="3683513"/>
                <a:ext cx="0" cy="225142"/>
              </a:xfrm>
              <a:prstGeom prst="line">
                <a:avLst/>
              </a:prstGeom>
              <a:ln w="1397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8" name="Rühm 47">
            <a:extLst>
              <a:ext uri="{FF2B5EF4-FFF2-40B4-BE49-F238E27FC236}">
                <a16:creationId xmlns:a16="http://schemas.microsoft.com/office/drawing/2014/main" id="{9C74D949-FE79-7CC2-8C52-772A51B1697E}"/>
              </a:ext>
            </a:extLst>
          </p:cNvPr>
          <p:cNvGrpSpPr/>
          <p:nvPr/>
        </p:nvGrpSpPr>
        <p:grpSpPr>
          <a:xfrm>
            <a:off x="8910663" y="2283773"/>
            <a:ext cx="1008913" cy="1638276"/>
            <a:chOff x="8672986" y="2270379"/>
            <a:chExt cx="1008913" cy="1638276"/>
          </a:xfrm>
        </p:grpSpPr>
        <p:grpSp>
          <p:nvGrpSpPr>
            <p:cNvPr id="41" name="Rühm 40">
              <a:extLst>
                <a:ext uri="{FF2B5EF4-FFF2-40B4-BE49-F238E27FC236}">
                  <a16:creationId xmlns:a16="http://schemas.microsoft.com/office/drawing/2014/main" id="{C5BA6BA5-5C2C-71D6-8663-E75867A16E73}"/>
                </a:ext>
              </a:extLst>
            </p:cNvPr>
            <p:cNvGrpSpPr/>
            <p:nvPr/>
          </p:nvGrpSpPr>
          <p:grpSpPr>
            <a:xfrm>
              <a:off x="8672986" y="2270379"/>
              <a:ext cx="1008913" cy="1638276"/>
              <a:chOff x="8816379" y="2270379"/>
              <a:chExt cx="1008913" cy="1638276"/>
            </a:xfrm>
          </p:grpSpPr>
          <p:sp>
            <p:nvSpPr>
              <p:cNvPr id="8" name="Google Shape;2458;p45">
                <a:extLst>
                  <a:ext uri="{FF2B5EF4-FFF2-40B4-BE49-F238E27FC236}">
                    <a16:creationId xmlns:a16="http://schemas.microsoft.com/office/drawing/2014/main" id="{62D5804A-3966-1001-31A9-43330BD3692F}"/>
                  </a:ext>
                </a:extLst>
              </p:cNvPr>
              <p:cNvSpPr/>
              <p:nvPr/>
            </p:nvSpPr>
            <p:spPr>
              <a:xfrm>
                <a:off x="8816379" y="2270379"/>
                <a:ext cx="1008913" cy="1356279"/>
              </a:xfrm>
              <a:custGeom>
                <a:avLst/>
                <a:gdLst/>
                <a:ahLst/>
                <a:cxnLst/>
                <a:rect l="l" t="t" r="r" b="b"/>
                <a:pathLst>
                  <a:path w="8908" h="11975" extrusionOk="0">
                    <a:moveTo>
                      <a:pt x="1" y="4453"/>
                    </a:moveTo>
                    <a:cubicBezTo>
                      <a:pt x="1" y="6913"/>
                      <a:pt x="3094" y="11974"/>
                      <a:pt x="4454" y="11974"/>
                    </a:cubicBezTo>
                    <a:cubicBezTo>
                      <a:pt x="5533" y="11974"/>
                      <a:pt x="8907" y="6913"/>
                      <a:pt x="8907" y="4453"/>
                    </a:cubicBezTo>
                    <a:cubicBezTo>
                      <a:pt x="8907" y="1994"/>
                      <a:pt x="6913" y="0"/>
                      <a:pt x="4454" y="0"/>
                    </a:cubicBezTo>
                    <a:cubicBezTo>
                      <a:pt x="1995" y="0"/>
                      <a:pt x="1" y="1994"/>
                      <a:pt x="1" y="4453"/>
                    </a:cubicBezTo>
                    <a:close/>
                  </a:path>
                </a:pathLst>
              </a:custGeom>
              <a:noFill/>
              <a:ln w="13970"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2DE7A5F5-A9B0-EC12-1B9F-FC1DECF3504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320836" y="3683513"/>
                <a:ext cx="0" cy="225142"/>
              </a:xfrm>
              <a:prstGeom prst="line">
                <a:avLst/>
              </a:prstGeom>
              <a:ln w="1397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2" name="Picture 22">
              <a:extLst>
                <a:ext uri="{FF2B5EF4-FFF2-40B4-BE49-F238E27FC236}">
                  <a16:creationId xmlns:a16="http://schemas.microsoft.com/office/drawing/2014/main" id="{52572D21-BC22-9FA1-45C8-F322D4F5959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8850313" y="2565752"/>
              <a:ext cx="654258" cy="588016"/>
            </a:xfrm>
            <a:prstGeom prst="rect">
              <a:avLst/>
            </a:prstGeom>
          </p:spPr>
        </p:pic>
      </p:grpSp>
      <p:grpSp>
        <p:nvGrpSpPr>
          <p:cNvPr id="47" name="Rühm 46">
            <a:extLst>
              <a:ext uri="{FF2B5EF4-FFF2-40B4-BE49-F238E27FC236}">
                <a16:creationId xmlns:a16="http://schemas.microsoft.com/office/drawing/2014/main" id="{2C97EB62-7B60-3C5C-E3F2-2126BE2AAB9F}"/>
              </a:ext>
            </a:extLst>
          </p:cNvPr>
          <p:cNvGrpSpPr/>
          <p:nvPr/>
        </p:nvGrpSpPr>
        <p:grpSpPr>
          <a:xfrm>
            <a:off x="7484613" y="2283774"/>
            <a:ext cx="1008913" cy="1638275"/>
            <a:chOff x="7009261" y="2269312"/>
            <a:chExt cx="1008913" cy="1638275"/>
          </a:xfrm>
        </p:grpSpPr>
        <p:pic>
          <p:nvPicPr>
            <p:cNvPr id="13" name="Picture 25">
              <a:extLst>
                <a:ext uri="{FF2B5EF4-FFF2-40B4-BE49-F238E27FC236}">
                  <a16:creationId xmlns:a16="http://schemas.microsoft.com/office/drawing/2014/main" id="{70436376-C93B-5AD6-A379-B41EB3152D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7238521" y="2634218"/>
              <a:ext cx="531751" cy="607934"/>
            </a:xfrm>
            <a:prstGeom prst="rect">
              <a:avLst/>
            </a:prstGeom>
          </p:spPr>
        </p:pic>
        <p:grpSp>
          <p:nvGrpSpPr>
            <p:cNvPr id="17" name="Rühm 16">
              <a:extLst>
                <a:ext uri="{FF2B5EF4-FFF2-40B4-BE49-F238E27FC236}">
                  <a16:creationId xmlns:a16="http://schemas.microsoft.com/office/drawing/2014/main" id="{6A53AF24-9DEF-414D-34A6-C127AB5C950A}"/>
                </a:ext>
              </a:extLst>
            </p:cNvPr>
            <p:cNvGrpSpPr/>
            <p:nvPr/>
          </p:nvGrpSpPr>
          <p:grpSpPr>
            <a:xfrm>
              <a:off x="7009261" y="2269312"/>
              <a:ext cx="1008913" cy="1638275"/>
              <a:chOff x="1738202" y="2422780"/>
              <a:chExt cx="1008913" cy="1638275"/>
            </a:xfrm>
          </p:grpSpPr>
          <p:sp>
            <p:nvSpPr>
              <p:cNvPr id="14" name="Google Shape;2458;p45">
                <a:extLst>
                  <a:ext uri="{FF2B5EF4-FFF2-40B4-BE49-F238E27FC236}">
                    <a16:creationId xmlns:a16="http://schemas.microsoft.com/office/drawing/2014/main" id="{9007419B-A0F5-7CF7-EF9D-2A90312D15C1}"/>
                  </a:ext>
                </a:extLst>
              </p:cNvPr>
              <p:cNvSpPr/>
              <p:nvPr/>
            </p:nvSpPr>
            <p:spPr>
              <a:xfrm>
                <a:off x="1738202" y="2422780"/>
                <a:ext cx="1008913" cy="1356279"/>
              </a:xfrm>
              <a:custGeom>
                <a:avLst/>
                <a:gdLst/>
                <a:ahLst/>
                <a:cxnLst/>
                <a:rect l="l" t="t" r="r" b="b"/>
                <a:pathLst>
                  <a:path w="8908" h="11975" extrusionOk="0">
                    <a:moveTo>
                      <a:pt x="1" y="4453"/>
                    </a:moveTo>
                    <a:cubicBezTo>
                      <a:pt x="1" y="6913"/>
                      <a:pt x="3094" y="11974"/>
                      <a:pt x="4454" y="11974"/>
                    </a:cubicBezTo>
                    <a:cubicBezTo>
                      <a:pt x="5533" y="11974"/>
                      <a:pt x="8907" y="6913"/>
                      <a:pt x="8907" y="4453"/>
                    </a:cubicBezTo>
                    <a:cubicBezTo>
                      <a:pt x="8907" y="1994"/>
                      <a:pt x="6913" y="0"/>
                      <a:pt x="4454" y="0"/>
                    </a:cubicBezTo>
                    <a:cubicBezTo>
                      <a:pt x="1995" y="0"/>
                      <a:pt x="1" y="1994"/>
                      <a:pt x="1" y="4453"/>
                    </a:cubicBezTo>
                    <a:close/>
                  </a:path>
                </a:pathLst>
              </a:custGeom>
              <a:noFill/>
              <a:ln w="13970"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15" name="Straight Connector 17">
                <a:extLst>
                  <a:ext uri="{FF2B5EF4-FFF2-40B4-BE49-F238E27FC236}">
                    <a16:creationId xmlns:a16="http://schemas.microsoft.com/office/drawing/2014/main" id="{219D36B8-3141-582B-EFF9-84C64D072A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33338" y="3835913"/>
                <a:ext cx="0" cy="225142"/>
              </a:xfrm>
              <a:prstGeom prst="line">
                <a:avLst/>
              </a:prstGeom>
              <a:ln w="1397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EA6C287C-C784-FF6A-F87F-6CA2CAB00EBC}"/>
              </a:ext>
            </a:extLst>
          </p:cNvPr>
          <p:cNvSpPr txBox="1">
            <a:spLocks/>
          </p:cNvSpPr>
          <p:nvPr/>
        </p:nvSpPr>
        <p:spPr>
          <a:xfrm>
            <a:off x="7154893" y="4192048"/>
            <a:ext cx="168701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4540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t-EE" sz="1600" b="0">
                <a:solidFill>
                  <a:srgbClr val="264F9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Seaduseelnõu esitamine vabariigi valitsusele</a:t>
            </a:r>
          </a:p>
          <a:p>
            <a:pPr algn="ctr"/>
            <a:endParaRPr lang="et-EE" sz="1600" b="0">
              <a:solidFill>
                <a:srgbClr val="264F9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t-EE" sz="1600" b="0">
                <a:solidFill>
                  <a:srgbClr val="264F9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Nov 2024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3AE2F33-60F4-F2A2-8967-4FA9BD4ADF65}"/>
              </a:ext>
            </a:extLst>
          </p:cNvPr>
          <p:cNvSpPr txBox="1">
            <a:spLocks/>
          </p:cNvSpPr>
          <p:nvPr/>
        </p:nvSpPr>
        <p:spPr>
          <a:xfrm>
            <a:off x="1557528" y="4192048"/>
            <a:ext cx="1464116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4540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t-EE" sz="1600" b="0">
                <a:solidFill>
                  <a:srgbClr val="264F9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Arvamus-rännak ja noorte kaasamine koolides</a:t>
            </a:r>
          </a:p>
          <a:p>
            <a:pPr algn="ctr"/>
            <a:endParaRPr lang="et-EE" sz="1600" b="0">
              <a:solidFill>
                <a:srgbClr val="264F9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t-EE" sz="1600" b="0">
                <a:solidFill>
                  <a:srgbClr val="264F9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märts-aprill</a:t>
            </a:r>
          </a:p>
          <a:p>
            <a:pPr algn="ctr"/>
            <a:r>
              <a:rPr lang="et-EE" sz="1600" b="0">
                <a:solidFill>
                  <a:srgbClr val="264F9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2024</a:t>
            </a:r>
            <a:endParaRPr lang="en-US" sz="1600" b="0">
              <a:solidFill>
                <a:srgbClr val="264F9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28" name="Picture 10">
            <a:extLst>
              <a:ext uri="{FF2B5EF4-FFF2-40B4-BE49-F238E27FC236}">
                <a16:creationId xmlns:a16="http://schemas.microsoft.com/office/drawing/2014/main" id="{90CA84BC-CC91-7D64-2E6C-355DB5E0868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553974" y="2612949"/>
            <a:ext cx="582811" cy="582811"/>
          </a:xfrm>
          <a:prstGeom prst="rect">
            <a:avLst/>
          </a:prstGeom>
        </p:spPr>
      </p:pic>
      <p:grpSp>
        <p:nvGrpSpPr>
          <p:cNvPr id="29" name="Rühm 28">
            <a:extLst>
              <a:ext uri="{FF2B5EF4-FFF2-40B4-BE49-F238E27FC236}">
                <a16:creationId xmlns:a16="http://schemas.microsoft.com/office/drawing/2014/main" id="{3FC1ECB8-8B76-DD5B-ADDE-7A168F1F21F9}"/>
              </a:ext>
            </a:extLst>
          </p:cNvPr>
          <p:cNvGrpSpPr/>
          <p:nvPr/>
        </p:nvGrpSpPr>
        <p:grpSpPr>
          <a:xfrm>
            <a:off x="354361" y="2283774"/>
            <a:ext cx="1008913" cy="1638275"/>
            <a:chOff x="1585802" y="2270380"/>
            <a:chExt cx="1008913" cy="1638275"/>
          </a:xfrm>
        </p:grpSpPr>
        <p:sp>
          <p:nvSpPr>
            <p:cNvPr id="30" name="Google Shape;2458;p45">
              <a:extLst>
                <a:ext uri="{FF2B5EF4-FFF2-40B4-BE49-F238E27FC236}">
                  <a16:creationId xmlns:a16="http://schemas.microsoft.com/office/drawing/2014/main" id="{B50327FE-6121-D478-C10E-1227F349452A}"/>
                </a:ext>
              </a:extLst>
            </p:cNvPr>
            <p:cNvSpPr/>
            <p:nvPr/>
          </p:nvSpPr>
          <p:spPr>
            <a:xfrm>
              <a:off x="1585802" y="2270380"/>
              <a:ext cx="1008913" cy="1356279"/>
            </a:xfrm>
            <a:custGeom>
              <a:avLst/>
              <a:gdLst/>
              <a:ahLst/>
              <a:cxnLst/>
              <a:rect l="l" t="t" r="r" b="b"/>
              <a:pathLst>
                <a:path w="8908" h="11975" extrusionOk="0">
                  <a:moveTo>
                    <a:pt x="1" y="4453"/>
                  </a:moveTo>
                  <a:cubicBezTo>
                    <a:pt x="1" y="6913"/>
                    <a:pt x="3094" y="11974"/>
                    <a:pt x="4454" y="11974"/>
                  </a:cubicBezTo>
                  <a:cubicBezTo>
                    <a:pt x="5533" y="11974"/>
                    <a:pt x="8907" y="6913"/>
                    <a:pt x="8907" y="4453"/>
                  </a:cubicBezTo>
                  <a:cubicBezTo>
                    <a:pt x="8907" y="1994"/>
                    <a:pt x="6913" y="0"/>
                    <a:pt x="4454" y="0"/>
                  </a:cubicBezTo>
                  <a:cubicBezTo>
                    <a:pt x="1995" y="0"/>
                    <a:pt x="1" y="1994"/>
                    <a:pt x="1" y="4453"/>
                  </a:cubicBezTo>
                  <a:close/>
                </a:path>
              </a:pathLst>
            </a:custGeom>
            <a:noFill/>
            <a:ln w="13970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31" name="Straight Connector 17">
              <a:extLst>
                <a:ext uri="{FF2B5EF4-FFF2-40B4-BE49-F238E27FC236}">
                  <a16:creationId xmlns:a16="http://schemas.microsoft.com/office/drawing/2014/main" id="{1C90EEC6-9E52-48AD-CF13-A72A43089377}"/>
                </a:ext>
              </a:extLst>
            </p:cNvPr>
            <p:cNvCxnSpPr>
              <a:cxnSpLocks/>
            </p:cNvCxnSpPr>
            <p:nvPr/>
          </p:nvCxnSpPr>
          <p:spPr>
            <a:xfrm>
              <a:off x="2080938" y="3683513"/>
              <a:ext cx="0" cy="225142"/>
            </a:xfrm>
            <a:prstGeom prst="line">
              <a:avLst/>
            </a:prstGeom>
            <a:ln w="1397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6E91F0A-169C-0C90-3DF3-A17A4A0ECCF8}"/>
              </a:ext>
            </a:extLst>
          </p:cNvPr>
          <p:cNvSpPr txBox="1">
            <a:spLocks/>
          </p:cNvSpPr>
          <p:nvPr/>
        </p:nvSpPr>
        <p:spPr>
          <a:xfrm>
            <a:off x="66191" y="4192048"/>
            <a:ext cx="1596430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4540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t-EE" sz="1600" b="0">
                <a:solidFill>
                  <a:srgbClr val="264F9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Valdkondlike töörühmade töö</a:t>
            </a:r>
          </a:p>
          <a:p>
            <a:pPr algn="ctr"/>
            <a:endParaRPr lang="et-EE" sz="1600" b="0">
              <a:solidFill>
                <a:srgbClr val="264F9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t-EE" sz="1600" b="0">
                <a:solidFill>
                  <a:srgbClr val="264F9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nov 2023 –</a:t>
            </a:r>
            <a:br>
              <a:rPr lang="et-EE" sz="1600" b="0">
                <a:solidFill>
                  <a:srgbClr val="264F9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t-EE" sz="1600" b="0">
                <a:solidFill>
                  <a:srgbClr val="264F9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aprill 2024</a:t>
            </a:r>
            <a:endParaRPr lang="en-US" sz="1600" b="0">
              <a:solidFill>
                <a:srgbClr val="264F9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46" name="Rühm 45">
            <a:extLst>
              <a:ext uri="{FF2B5EF4-FFF2-40B4-BE49-F238E27FC236}">
                <a16:creationId xmlns:a16="http://schemas.microsoft.com/office/drawing/2014/main" id="{2938534B-91AB-65D0-1596-92E7CEE29E70}"/>
              </a:ext>
            </a:extLst>
          </p:cNvPr>
          <p:cNvGrpSpPr/>
          <p:nvPr/>
        </p:nvGrpSpPr>
        <p:grpSpPr>
          <a:xfrm>
            <a:off x="4399217" y="2283772"/>
            <a:ext cx="1008914" cy="1638277"/>
            <a:chOff x="5345536" y="2263688"/>
            <a:chExt cx="1008913" cy="1638275"/>
          </a:xfrm>
        </p:grpSpPr>
        <p:grpSp>
          <p:nvGrpSpPr>
            <p:cNvPr id="33" name="Rühm 32">
              <a:extLst>
                <a:ext uri="{FF2B5EF4-FFF2-40B4-BE49-F238E27FC236}">
                  <a16:creationId xmlns:a16="http://schemas.microsoft.com/office/drawing/2014/main" id="{ABF27858-AED6-4E1C-3CF3-DC3431998B8A}"/>
                </a:ext>
              </a:extLst>
            </p:cNvPr>
            <p:cNvGrpSpPr/>
            <p:nvPr/>
          </p:nvGrpSpPr>
          <p:grpSpPr>
            <a:xfrm>
              <a:off x="5345536" y="2263688"/>
              <a:ext cx="1008913" cy="1638275"/>
              <a:chOff x="1585802" y="2270380"/>
              <a:chExt cx="1008913" cy="1638275"/>
            </a:xfrm>
          </p:grpSpPr>
          <p:sp>
            <p:nvSpPr>
              <p:cNvPr id="34" name="Google Shape;2458;p45">
                <a:extLst>
                  <a:ext uri="{FF2B5EF4-FFF2-40B4-BE49-F238E27FC236}">
                    <a16:creationId xmlns:a16="http://schemas.microsoft.com/office/drawing/2014/main" id="{EC44CE8D-87F0-E9EC-FF64-80DC1DB73405}"/>
                  </a:ext>
                </a:extLst>
              </p:cNvPr>
              <p:cNvSpPr/>
              <p:nvPr/>
            </p:nvSpPr>
            <p:spPr>
              <a:xfrm>
                <a:off x="1585802" y="2270380"/>
                <a:ext cx="1008913" cy="1356279"/>
              </a:xfrm>
              <a:custGeom>
                <a:avLst/>
                <a:gdLst/>
                <a:ahLst/>
                <a:cxnLst/>
                <a:rect l="l" t="t" r="r" b="b"/>
                <a:pathLst>
                  <a:path w="8908" h="11975" extrusionOk="0">
                    <a:moveTo>
                      <a:pt x="1" y="4453"/>
                    </a:moveTo>
                    <a:cubicBezTo>
                      <a:pt x="1" y="6913"/>
                      <a:pt x="3094" y="11974"/>
                      <a:pt x="4454" y="11974"/>
                    </a:cubicBezTo>
                    <a:cubicBezTo>
                      <a:pt x="5533" y="11974"/>
                      <a:pt x="8907" y="6913"/>
                      <a:pt x="8907" y="4453"/>
                    </a:cubicBezTo>
                    <a:cubicBezTo>
                      <a:pt x="8907" y="1994"/>
                      <a:pt x="6913" y="0"/>
                      <a:pt x="4454" y="0"/>
                    </a:cubicBezTo>
                    <a:cubicBezTo>
                      <a:pt x="1995" y="0"/>
                      <a:pt x="1" y="1994"/>
                      <a:pt x="1" y="4453"/>
                    </a:cubicBezTo>
                    <a:close/>
                  </a:path>
                </a:pathLst>
              </a:custGeom>
              <a:noFill/>
              <a:ln w="13970"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5" name="Straight Connector 17">
                <a:extLst>
                  <a:ext uri="{FF2B5EF4-FFF2-40B4-BE49-F238E27FC236}">
                    <a16:creationId xmlns:a16="http://schemas.microsoft.com/office/drawing/2014/main" id="{0DC98992-A19E-87F9-8E95-69313FF10E1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80938" y="3683513"/>
                <a:ext cx="0" cy="225142"/>
              </a:xfrm>
              <a:prstGeom prst="line">
                <a:avLst/>
              </a:prstGeom>
              <a:ln w="1397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6" name="Picture 26">
              <a:extLst>
                <a:ext uri="{FF2B5EF4-FFF2-40B4-BE49-F238E27FC236}">
                  <a16:creationId xmlns:a16="http://schemas.microsoft.com/office/drawing/2014/main" id="{0DF74AEE-8047-B9F6-69D4-BA79F2F506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5466709" y="2645155"/>
              <a:ext cx="760788" cy="508613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9F9A9C4A-BFDD-5454-321E-A6A11FB94DAF}"/>
              </a:ext>
            </a:extLst>
          </p:cNvPr>
          <p:cNvSpPr txBox="1">
            <a:spLocks/>
          </p:cNvSpPr>
          <p:nvPr/>
        </p:nvSpPr>
        <p:spPr>
          <a:xfrm>
            <a:off x="4093766" y="4221504"/>
            <a:ext cx="1687015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4540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t-EE" sz="1600" b="0">
                <a:solidFill>
                  <a:srgbClr val="264F9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Seaduseelnõu kooskõlastus-</a:t>
            </a:r>
            <a:br>
              <a:rPr lang="et-EE" sz="1600" b="0">
                <a:solidFill>
                  <a:srgbClr val="264F9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t-EE" sz="1600" b="0">
                <a:solidFill>
                  <a:srgbClr val="264F9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ring</a:t>
            </a:r>
          </a:p>
          <a:p>
            <a:pPr algn="ctr"/>
            <a:endParaRPr lang="et-EE" sz="1600" b="0">
              <a:solidFill>
                <a:srgbClr val="264F9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t-EE" sz="1600" b="0">
                <a:solidFill>
                  <a:srgbClr val="264F9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5. aug – 5. sept</a:t>
            </a:r>
          </a:p>
          <a:p>
            <a:pPr algn="ctr"/>
            <a:r>
              <a:rPr lang="et-EE" sz="1600" b="0">
                <a:solidFill>
                  <a:srgbClr val="264F9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2024</a:t>
            </a:r>
          </a:p>
        </p:txBody>
      </p:sp>
      <p:grpSp>
        <p:nvGrpSpPr>
          <p:cNvPr id="45" name="Rühm 44">
            <a:extLst>
              <a:ext uri="{FF2B5EF4-FFF2-40B4-BE49-F238E27FC236}">
                <a16:creationId xmlns:a16="http://schemas.microsoft.com/office/drawing/2014/main" id="{818E9F89-25C7-E746-5F55-FCBD678516F6}"/>
              </a:ext>
            </a:extLst>
          </p:cNvPr>
          <p:cNvGrpSpPr/>
          <p:nvPr/>
        </p:nvGrpSpPr>
        <p:grpSpPr>
          <a:xfrm>
            <a:off x="1743491" y="2283772"/>
            <a:ext cx="1001553" cy="1638277"/>
            <a:chOff x="1521679" y="2263688"/>
            <a:chExt cx="1008914" cy="1695833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EC9E967-9BC0-3CE0-3BD4-2E585F4EC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1669295" y="2583292"/>
              <a:ext cx="711941" cy="711941"/>
            </a:xfrm>
            <a:prstGeom prst="rect">
              <a:avLst/>
            </a:prstGeom>
          </p:spPr>
        </p:pic>
        <p:grpSp>
          <p:nvGrpSpPr>
            <p:cNvPr id="11" name="Rühm 10">
              <a:extLst>
                <a:ext uri="{FF2B5EF4-FFF2-40B4-BE49-F238E27FC236}">
                  <a16:creationId xmlns:a16="http://schemas.microsoft.com/office/drawing/2014/main" id="{01F05A55-40E3-7ACD-3E8D-E0E38460A4FA}"/>
                </a:ext>
              </a:extLst>
            </p:cNvPr>
            <p:cNvGrpSpPr/>
            <p:nvPr/>
          </p:nvGrpSpPr>
          <p:grpSpPr>
            <a:xfrm>
              <a:off x="1521679" y="2263688"/>
              <a:ext cx="1008914" cy="1695833"/>
              <a:chOff x="1585802" y="2270380"/>
              <a:chExt cx="1008913" cy="1638275"/>
            </a:xfrm>
          </p:grpSpPr>
          <p:sp>
            <p:nvSpPr>
              <p:cNvPr id="16" name="Google Shape;2458;p45">
                <a:extLst>
                  <a:ext uri="{FF2B5EF4-FFF2-40B4-BE49-F238E27FC236}">
                    <a16:creationId xmlns:a16="http://schemas.microsoft.com/office/drawing/2014/main" id="{F7358263-104B-EC3A-C9C5-2C7C67556C33}"/>
                  </a:ext>
                </a:extLst>
              </p:cNvPr>
              <p:cNvSpPr/>
              <p:nvPr/>
            </p:nvSpPr>
            <p:spPr>
              <a:xfrm>
                <a:off x="1585802" y="2270380"/>
                <a:ext cx="1008913" cy="1356279"/>
              </a:xfrm>
              <a:custGeom>
                <a:avLst/>
                <a:gdLst/>
                <a:ahLst/>
                <a:cxnLst/>
                <a:rect l="l" t="t" r="r" b="b"/>
                <a:pathLst>
                  <a:path w="8908" h="11975" extrusionOk="0">
                    <a:moveTo>
                      <a:pt x="1" y="4453"/>
                    </a:moveTo>
                    <a:cubicBezTo>
                      <a:pt x="1" y="6913"/>
                      <a:pt x="3094" y="11974"/>
                      <a:pt x="4454" y="11974"/>
                    </a:cubicBezTo>
                    <a:cubicBezTo>
                      <a:pt x="5533" y="11974"/>
                      <a:pt x="8907" y="6913"/>
                      <a:pt x="8907" y="4453"/>
                    </a:cubicBezTo>
                    <a:cubicBezTo>
                      <a:pt x="8907" y="1994"/>
                      <a:pt x="6913" y="0"/>
                      <a:pt x="4454" y="0"/>
                    </a:cubicBezTo>
                    <a:cubicBezTo>
                      <a:pt x="1995" y="0"/>
                      <a:pt x="1" y="1994"/>
                      <a:pt x="1" y="4453"/>
                    </a:cubicBezTo>
                    <a:close/>
                  </a:path>
                </a:pathLst>
              </a:custGeom>
              <a:noFill/>
              <a:ln w="13970"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37" name="Straight Connector 17">
                <a:extLst>
                  <a:ext uri="{FF2B5EF4-FFF2-40B4-BE49-F238E27FC236}">
                    <a16:creationId xmlns:a16="http://schemas.microsoft.com/office/drawing/2014/main" id="{0543B75A-0587-9696-280A-2B97E9C054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80938" y="3683513"/>
                <a:ext cx="0" cy="225142"/>
              </a:xfrm>
              <a:prstGeom prst="line">
                <a:avLst/>
              </a:prstGeom>
              <a:ln w="1397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" name="Rühm 21">
            <a:extLst>
              <a:ext uri="{FF2B5EF4-FFF2-40B4-BE49-F238E27FC236}">
                <a16:creationId xmlns:a16="http://schemas.microsoft.com/office/drawing/2014/main" id="{1970D00D-AE39-B242-6276-ABD52E6A4926}"/>
              </a:ext>
            </a:extLst>
          </p:cNvPr>
          <p:cNvGrpSpPr/>
          <p:nvPr/>
        </p:nvGrpSpPr>
        <p:grpSpPr>
          <a:xfrm>
            <a:off x="5701060" y="1313341"/>
            <a:ext cx="1552017" cy="2608708"/>
            <a:chOff x="1585802" y="2270380"/>
            <a:chExt cx="1008913" cy="1638275"/>
          </a:xfrm>
        </p:grpSpPr>
        <p:sp>
          <p:nvSpPr>
            <p:cNvPr id="25" name="Google Shape;2458;p45">
              <a:extLst>
                <a:ext uri="{FF2B5EF4-FFF2-40B4-BE49-F238E27FC236}">
                  <a16:creationId xmlns:a16="http://schemas.microsoft.com/office/drawing/2014/main" id="{F823156E-E500-EA29-A9F3-8983421D20A5}"/>
                </a:ext>
              </a:extLst>
            </p:cNvPr>
            <p:cNvSpPr/>
            <p:nvPr/>
          </p:nvSpPr>
          <p:spPr>
            <a:xfrm>
              <a:off x="1585802" y="2270380"/>
              <a:ext cx="1008913" cy="1356279"/>
            </a:xfrm>
            <a:custGeom>
              <a:avLst/>
              <a:gdLst/>
              <a:ahLst/>
              <a:cxnLst/>
              <a:rect l="l" t="t" r="r" b="b"/>
              <a:pathLst>
                <a:path w="8908" h="11975" extrusionOk="0">
                  <a:moveTo>
                    <a:pt x="1" y="4453"/>
                  </a:moveTo>
                  <a:cubicBezTo>
                    <a:pt x="1" y="6913"/>
                    <a:pt x="3094" y="11974"/>
                    <a:pt x="4454" y="11974"/>
                  </a:cubicBezTo>
                  <a:cubicBezTo>
                    <a:pt x="5533" y="11974"/>
                    <a:pt x="8907" y="6913"/>
                    <a:pt x="8907" y="4453"/>
                  </a:cubicBezTo>
                  <a:cubicBezTo>
                    <a:pt x="8907" y="1994"/>
                    <a:pt x="6913" y="0"/>
                    <a:pt x="4454" y="0"/>
                  </a:cubicBezTo>
                  <a:cubicBezTo>
                    <a:pt x="1995" y="0"/>
                    <a:pt x="1" y="1994"/>
                    <a:pt x="1" y="4453"/>
                  </a:cubicBezTo>
                  <a:close/>
                </a:path>
              </a:pathLst>
            </a:custGeom>
            <a:noFill/>
            <a:ln w="13970">
              <a:solidFill>
                <a:schemeClr val="tx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cxnSp>
          <p:nvCxnSpPr>
            <p:cNvPr id="26" name="Straight Connector 17">
              <a:extLst>
                <a:ext uri="{FF2B5EF4-FFF2-40B4-BE49-F238E27FC236}">
                  <a16:creationId xmlns:a16="http://schemas.microsoft.com/office/drawing/2014/main" id="{ABA214AC-5EE0-8502-7755-D4978FB3E002}"/>
                </a:ext>
              </a:extLst>
            </p:cNvPr>
            <p:cNvCxnSpPr>
              <a:cxnSpLocks/>
            </p:cNvCxnSpPr>
            <p:nvPr/>
          </p:nvCxnSpPr>
          <p:spPr>
            <a:xfrm>
              <a:off x="2080938" y="3683513"/>
              <a:ext cx="0" cy="225142"/>
            </a:xfrm>
            <a:prstGeom prst="line">
              <a:avLst/>
            </a:prstGeom>
            <a:ln w="1397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Box 49">
            <a:extLst>
              <a:ext uri="{FF2B5EF4-FFF2-40B4-BE49-F238E27FC236}">
                <a16:creationId xmlns:a16="http://schemas.microsoft.com/office/drawing/2014/main" id="{623A4A4E-45D9-8FD5-2856-4D27B1AB3F1A}"/>
              </a:ext>
            </a:extLst>
          </p:cNvPr>
          <p:cNvSpPr txBox="1">
            <a:spLocks/>
          </p:cNvSpPr>
          <p:nvPr/>
        </p:nvSpPr>
        <p:spPr>
          <a:xfrm>
            <a:off x="5661687" y="4202519"/>
            <a:ext cx="1687015" cy="17235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454054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t-EE" sz="1600" b="0">
                <a:solidFill>
                  <a:srgbClr val="264F9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Eelnõu täiendamine tagasiside põhjal</a:t>
            </a:r>
          </a:p>
          <a:p>
            <a:pPr algn="ctr"/>
            <a:endParaRPr lang="et-EE" sz="1600" b="0">
              <a:solidFill>
                <a:srgbClr val="264F9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et-EE" sz="1600" b="0">
                <a:solidFill>
                  <a:srgbClr val="264F9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september-oktoober</a:t>
            </a:r>
          </a:p>
          <a:p>
            <a:pPr algn="ctr"/>
            <a:r>
              <a:rPr lang="et-EE" sz="1600" b="0">
                <a:solidFill>
                  <a:srgbClr val="264F9A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2024</a:t>
            </a:r>
            <a:endParaRPr lang="en-US" sz="1600" b="0">
              <a:solidFill>
                <a:srgbClr val="264F9A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51" name="Rühm 50">
            <a:extLst>
              <a:ext uri="{FF2B5EF4-FFF2-40B4-BE49-F238E27FC236}">
                <a16:creationId xmlns:a16="http://schemas.microsoft.com/office/drawing/2014/main" id="{F9E065D4-5D31-10C9-A8D5-CFB0869CF3EF}"/>
              </a:ext>
            </a:extLst>
          </p:cNvPr>
          <p:cNvGrpSpPr/>
          <p:nvPr/>
        </p:nvGrpSpPr>
        <p:grpSpPr>
          <a:xfrm>
            <a:off x="3008768" y="2283774"/>
            <a:ext cx="1008913" cy="1638275"/>
            <a:chOff x="3681811" y="2269312"/>
            <a:chExt cx="1008913" cy="1638275"/>
          </a:xfrm>
        </p:grpSpPr>
        <p:grpSp>
          <p:nvGrpSpPr>
            <p:cNvPr id="52" name="Rühm 51">
              <a:extLst>
                <a:ext uri="{FF2B5EF4-FFF2-40B4-BE49-F238E27FC236}">
                  <a16:creationId xmlns:a16="http://schemas.microsoft.com/office/drawing/2014/main" id="{49D8BDFF-FA8F-970A-75DD-F41AC2357A9F}"/>
                </a:ext>
              </a:extLst>
            </p:cNvPr>
            <p:cNvGrpSpPr/>
            <p:nvPr/>
          </p:nvGrpSpPr>
          <p:grpSpPr>
            <a:xfrm>
              <a:off x="3681811" y="2269312"/>
              <a:ext cx="1008913" cy="1638275"/>
              <a:chOff x="1585802" y="2270380"/>
              <a:chExt cx="1008913" cy="1638275"/>
            </a:xfrm>
          </p:grpSpPr>
          <p:sp>
            <p:nvSpPr>
              <p:cNvPr id="54" name="Google Shape;2458;p45">
                <a:extLst>
                  <a:ext uri="{FF2B5EF4-FFF2-40B4-BE49-F238E27FC236}">
                    <a16:creationId xmlns:a16="http://schemas.microsoft.com/office/drawing/2014/main" id="{0942A810-8B6B-1D51-3F1D-F689A55D2B58}"/>
                  </a:ext>
                </a:extLst>
              </p:cNvPr>
              <p:cNvSpPr/>
              <p:nvPr/>
            </p:nvSpPr>
            <p:spPr>
              <a:xfrm>
                <a:off x="1585802" y="2270380"/>
                <a:ext cx="1008913" cy="1356279"/>
              </a:xfrm>
              <a:custGeom>
                <a:avLst/>
                <a:gdLst/>
                <a:ahLst/>
                <a:cxnLst/>
                <a:rect l="l" t="t" r="r" b="b"/>
                <a:pathLst>
                  <a:path w="8908" h="11975" extrusionOk="0">
                    <a:moveTo>
                      <a:pt x="1" y="4453"/>
                    </a:moveTo>
                    <a:cubicBezTo>
                      <a:pt x="1" y="6913"/>
                      <a:pt x="3094" y="11974"/>
                      <a:pt x="4454" y="11974"/>
                    </a:cubicBezTo>
                    <a:cubicBezTo>
                      <a:pt x="5533" y="11974"/>
                      <a:pt x="8907" y="6913"/>
                      <a:pt x="8907" y="4453"/>
                    </a:cubicBezTo>
                    <a:cubicBezTo>
                      <a:pt x="8907" y="1994"/>
                      <a:pt x="6913" y="0"/>
                      <a:pt x="4454" y="0"/>
                    </a:cubicBezTo>
                    <a:cubicBezTo>
                      <a:pt x="1995" y="0"/>
                      <a:pt x="1" y="1994"/>
                      <a:pt x="1" y="4453"/>
                    </a:cubicBezTo>
                    <a:close/>
                  </a:path>
                </a:pathLst>
              </a:custGeom>
              <a:noFill/>
              <a:ln w="13970">
                <a:solidFill>
                  <a:schemeClr val="tx1"/>
                </a:solidFill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cxnSp>
            <p:nvCxnSpPr>
              <p:cNvPr id="55" name="Straight Connector 17">
                <a:extLst>
                  <a:ext uri="{FF2B5EF4-FFF2-40B4-BE49-F238E27FC236}">
                    <a16:creationId xmlns:a16="http://schemas.microsoft.com/office/drawing/2014/main" id="{E236AFD1-15D6-B6D3-7094-22DE584FBD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80938" y="3683513"/>
                <a:ext cx="0" cy="225142"/>
              </a:xfrm>
              <a:prstGeom prst="line">
                <a:avLst/>
              </a:prstGeom>
              <a:ln w="1397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3" name="Picture 12">
              <a:extLst>
                <a:ext uri="{FF2B5EF4-FFF2-40B4-BE49-F238E27FC236}">
                  <a16:creationId xmlns:a16="http://schemas.microsoft.com/office/drawing/2014/main" id="{E3D4E7A7-4F52-A7F9-0AD5-B70BCBB2363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3851905" y="2541915"/>
              <a:ext cx="699268" cy="700237"/>
            </a:xfrm>
            <a:prstGeom prst="rect">
              <a:avLst/>
            </a:prstGeom>
          </p:spPr>
        </p:pic>
      </p:grpSp>
      <p:grpSp>
        <p:nvGrpSpPr>
          <p:cNvPr id="6" name="Rühm 5">
            <a:extLst>
              <a:ext uri="{FF2B5EF4-FFF2-40B4-BE49-F238E27FC236}">
                <a16:creationId xmlns:a16="http://schemas.microsoft.com/office/drawing/2014/main" id="{9A22A0B2-FE8C-613C-6378-A6995F15B1E8}"/>
              </a:ext>
            </a:extLst>
          </p:cNvPr>
          <p:cNvGrpSpPr/>
          <p:nvPr/>
        </p:nvGrpSpPr>
        <p:grpSpPr>
          <a:xfrm>
            <a:off x="5789667" y="1597868"/>
            <a:ext cx="1371808" cy="1371808"/>
            <a:chOff x="8306697" y="4107476"/>
            <a:chExt cx="2115769" cy="2115769"/>
          </a:xfrm>
        </p:grpSpPr>
        <p:pic>
          <p:nvPicPr>
            <p:cNvPr id="18" name="Pilt 17" descr="Pilt, millel on kujutatud Graafika, kunst, disain&#10;&#10;Kirjeldus on genereeritud automaatselt">
              <a:extLst>
                <a:ext uri="{FF2B5EF4-FFF2-40B4-BE49-F238E27FC236}">
                  <a16:creationId xmlns:a16="http://schemas.microsoft.com/office/drawing/2014/main" id="{1555DAD1-7EA3-55C7-59E1-06FECFF74B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306697" y="4107476"/>
              <a:ext cx="2115769" cy="2115769"/>
            </a:xfrm>
            <a:prstGeom prst="rect">
              <a:avLst/>
            </a:prstGeom>
          </p:spPr>
        </p:pic>
        <p:pic>
          <p:nvPicPr>
            <p:cNvPr id="20" name="Pilt 19" descr="Pilt, millel on kujutatud Graafika, sümbol, Font, kunst&#10;&#10;Kirjeldus on genereeritud automaatselt">
              <a:extLst>
                <a:ext uri="{FF2B5EF4-FFF2-40B4-BE49-F238E27FC236}">
                  <a16:creationId xmlns:a16="http://schemas.microsoft.com/office/drawing/2014/main" id="{949896BD-B8F5-BC72-0634-F0C97A17D1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rot="480000">
              <a:off x="8553262" y="4831823"/>
              <a:ext cx="762002" cy="76200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571104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E053ABB0-42E4-4F16-7652-266B7F25DA24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66760" y="1260326"/>
            <a:ext cx="10587032" cy="238759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1" compatLnSpc="1">
            <a:normAutofit/>
          </a:bodyPr>
          <a:lstStyle/>
          <a:p>
            <a:pPr lvl="0" algn="ctr"/>
            <a:r>
              <a:rPr lang="et-EE" sz="6000"/>
              <a:t>Aitäh!</a:t>
            </a:r>
          </a:p>
        </p:txBody>
      </p:sp>
      <p:sp>
        <p:nvSpPr>
          <p:cNvPr id="3" name="Alapealkiri 2">
            <a:extLst>
              <a:ext uri="{FF2B5EF4-FFF2-40B4-BE49-F238E27FC236}">
                <a16:creationId xmlns:a16="http://schemas.microsoft.com/office/drawing/2014/main" id="{0A60B595-BB4C-C38A-F33A-4A17B524DF8F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aidinumbri kohatäide 3">
            <a:extLst>
              <a:ext uri="{FF2B5EF4-FFF2-40B4-BE49-F238E27FC236}">
                <a16:creationId xmlns:a16="http://schemas.microsoft.com/office/drawing/2014/main" id="{1C43E80A-B8B0-E4BF-07BC-9AE7445F029A}"/>
              </a:ext>
            </a:extLst>
          </p:cNvPr>
          <p:cNvSpPr txBox="1"/>
          <p:nvPr/>
        </p:nvSpPr>
        <p:spPr>
          <a:xfrm>
            <a:off x="10422468" y="6356351"/>
            <a:ext cx="931334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A9312514-41F1-439D-BE1F-30193DF87DC9}" type="slidenum">
              <a:rPr lang="en-EE" sz="1200" b="0" i="0" u="none" strike="noStrike" kern="1200" cap="none" spc="0" baseline="0">
                <a:solidFill>
                  <a:srgbClr val="003087"/>
                </a:solidFill>
                <a:uFillTx/>
                <a:latin typeface="Roboto Light" pitchFamily="2"/>
                <a:ea typeface="Roboto Light" pitchFamily="2"/>
                <a:cs typeface="Roboto Light" pitchFamily="2"/>
              </a:rPr>
              <a:t>15</a:t>
            </a:fld>
            <a:endParaRPr lang="en-EE" sz="1200" b="0" i="0" u="none" strike="noStrike" kern="1200" cap="none" spc="0" baseline="0">
              <a:solidFill>
                <a:srgbClr val="003087"/>
              </a:solidFill>
              <a:uFillTx/>
              <a:latin typeface="Roboto Light" pitchFamily="2"/>
              <a:ea typeface="Roboto Light" pitchFamily="2"/>
              <a:cs typeface="Roboto Light" pitchFamily="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4B7E6B13-2ABA-B194-2E5A-F757F626E1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6760" y="1214853"/>
            <a:ext cx="10587032" cy="1452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t-EE">
                <a:latin typeface="Roboto Light"/>
                <a:ea typeface="Roboto Light"/>
                <a:cs typeface="Roboto Light"/>
              </a:rPr>
              <a:t>Seadus on aus ja realistlik</a:t>
            </a:r>
            <a:endParaRPr lang="et-EE"/>
          </a:p>
        </p:txBody>
      </p:sp>
      <p:sp>
        <p:nvSpPr>
          <p:cNvPr id="3" name="Slaidinumbri kohatäide 3">
            <a:extLst>
              <a:ext uri="{FF2B5EF4-FFF2-40B4-BE49-F238E27FC236}">
                <a16:creationId xmlns:a16="http://schemas.microsoft.com/office/drawing/2014/main" id="{9A52A1DD-DBF5-8A14-B47A-1AF8669D0630}"/>
              </a:ext>
            </a:extLst>
          </p:cNvPr>
          <p:cNvSpPr txBox="1"/>
          <p:nvPr/>
        </p:nvSpPr>
        <p:spPr>
          <a:xfrm>
            <a:off x="10422468" y="6356351"/>
            <a:ext cx="931334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221C9861-68C7-4974-98D9-D84AF52B742F}" type="slidenum">
              <a:rPr lang="en-EE" sz="1200" b="0" i="0" u="none" strike="noStrike" kern="1200" cap="none" spc="0" baseline="0">
                <a:solidFill>
                  <a:srgbClr val="003087"/>
                </a:solidFill>
                <a:uFillTx/>
                <a:latin typeface="Roboto Light" pitchFamily="2"/>
                <a:ea typeface="Roboto Light" pitchFamily="2"/>
                <a:cs typeface="Roboto Light" pitchFamily="2"/>
              </a:rPr>
              <a:t>2</a:t>
            </a:fld>
            <a:endParaRPr lang="en-EE" sz="1200" b="0" i="0" u="none" strike="noStrike" kern="1200" cap="none" spc="0" baseline="0">
              <a:solidFill>
                <a:srgbClr val="003087"/>
              </a:solidFill>
              <a:uFillTx/>
              <a:latin typeface="Roboto Light" pitchFamily="2"/>
              <a:ea typeface="Roboto Light" pitchFamily="2"/>
              <a:cs typeface="Roboto Light" pitchFamily="2"/>
            </a:endParaRPr>
          </a:p>
        </p:txBody>
      </p:sp>
      <p:pic>
        <p:nvPicPr>
          <p:cNvPr id="4" name="Graphic 21">
            <a:extLst>
              <a:ext uri="{FF2B5EF4-FFF2-40B4-BE49-F238E27FC236}">
                <a16:creationId xmlns:a16="http://schemas.microsoft.com/office/drawing/2014/main" id="{04556535-2470-97CD-C502-A082A1BF8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507419" y="2616647"/>
            <a:ext cx="1263353" cy="12633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04AA7FD1-775F-AD8F-76CC-F46CF605484E}"/>
              </a:ext>
            </a:extLst>
          </p:cNvPr>
          <p:cNvSpPr txBox="1"/>
          <p:nvPr/>
        </p:nvSpPr>
        <p:spPr>
          <a:xfrm>
            <a:off x="9265578" y="4096210"/>
            <a:ext cx="2158715" cy="17543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800" b="0" i="0" u="none" strike="noStrike" kern="1200" cap="none" spc="0" baseline="0">
                <a:solidFill>
                  <a:srgbClr val="003087"/>
                </a:solidFill>
                <a:uFillTx/>
                <a:latin typeface="Roboto Light"/>
                <a:ea typeface="Roboto Light"/>
                <a:cs typeface="Roboto Light"/>
              </a:rPr>
              <a:t>Parimate teadmiste ja innovatsiooni tagamiseks on </a:t>
            </a:r>
            <a:r>
              <a:rPr lang="et-EE" dirty="0">
                <a:solidFill>
                  <a:srgbClr val="003087"/>
                </a:solidFill>
                <a:latin typeface="Roboto Light"/>
                <a:ea typeface="Roboto Light"/>
                <a:cs typeface="Roboto Light"/>
              </a:rPr>
              <a:t>kliimanõukogu </a:t>
            </a:r>
            <a:r>
              <a:rPr lang="et-EE" dirty="0">
                <a:solidFill>
                  <a:srgbClr val="003087"/>
                </a:solidFill>
                <a:latin typeface="Roboto"/>
                <a:ea typeface="Roboto"/>
                <a:cs typeface="Roboto"/>
              </a:rPr>
              <a:t>ja regulaarsed raportid</a:t>
            </a:r>
            <a:endParaRPr lang="et-EE" sz="1800" b="0" i="0" u="none" strike="noStrike" cap="none" spc="0" baseline="0" dirty="0">
              <a:solidFill>
                <a:srgbClr val="003087"/>
              </a:solidFill>
              <a:uFillTx/>
              <a:latin typeface="Roboto"/>
            </a:endParaRPr>
          </a:p>
        </p:txBody>
      </p:sp>
      <p:pic>
        <p:nvPicPr>
          <p:cNvPr id="6" name="Graphic 35">
            <a:extLst>
              <a:ext uri="{FF2B5EF4-FFF2-40B4-BE49-F238E27FC236}">
                <a16:creationId xmlns:a16="http://schemas.microsoft.com/office/drawing/2014/main" id="{823889DB-124A-5C29-F951-C920807217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710437" y="2616647"/>
            <a:ext cx="1263353" cy="12633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Graphic 60">
            <a:extLst>
              <a:ext uri="{FF2B5EF4-FFF2-40B4-BE49-F238E27FC236}">
                <a16:creationId xmlns:a16="http://schemas.microsoft.com/office/drawing/2014/main" id="{23FC6A13-2D6E-7DCB-278D-ED2F122E55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4863474" y="2616647"/>
            <a:ext cx="1263353" cy="12633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Graphic 46">
            <a:extLst>
              <a:ext uri="{FF2B5EF4-FFF2-40B4-BE49-F238E27FC236}">
                <a16:creationId xmlns:a16="http://schemas.microsoft.com/office/drawing/2014/main" id="{0C27EECC-86A0-82A8-01A6-92A23EA7F25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185446" y="2616647"/>
            <a:ext cx="1263353" cy="126335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Graphic 36">
            <a:extLst>
              <a:ext uri="{FF2B5EF4-FFF2-40B4-BE49-F238E27FC236}">
                <a16:creationId xmlns:a16="http://schemas.microsoft.com/office/drawing/2014/main" id="{032B0D24-8C67-1057-D9EE-281EBD799C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57390" y="2616647"/>
            <a:ext cx="1263353" cy="126335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24828BBA-2734-FC8E-F29E-AE4BBFD71EE9}"/>
              </a:ext>
            </a:extLst>
          </p:cNvPr>
          <p:cNvSpPr txBox="1"/>
          <p:nvPr/>
        </p:nvSpPr>
        <p:spPr>
          <a:xfrm>
            <a:off x="523429" y="4095734"/>
            <a:ext cx="1959431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dirty="0">
                <a:solidFill>
                  <a:srgbClr val="003087"/>
                </a:solidFill>
                <a:latin typeface="Roboto Light"/>
                <a:ea typeface="Roboto Light"/>
                <a:cs typeface="Roboto Light"/>
              </a:rPr>
              <a:t>Parim</a:t>
            </a:r>
            <a:r>
              <a:rPr lang="et-EE" kern="0" dirty="0">
                <a:solidFill>
                  <a:srgbClr val="003087"/>
                </a:solidFill>
                <a:latin typeface="Roboto Light"/>
                <a:ea typeface="Roboto Light"/>
                <a:cs typeface="Roboto Light"/>
              </a:rPr>
              <a:t> teadmine teekonnaks aastani 2050</a:t>
            </a:r>
            <a:endParaRPr lang="et-EE" sz="1800" b="0" i="0" u="none" strike="noStrike" kern="1200" cap="none" spc="0" baseline="0" dirty="0">
              <a:solidFill>
                <a:srgbClr val="003087"/>
              </a:solidFill>
              <a:uFillTx/>
              <a:latin typeface="Roboto Light"/>
              <a:ea typeface="Roboto Light"/>
              <a:cs typeface="Roboto Light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6196F03E-7BA6-35B4-DBFC-9C2F12DF31B0}"/>
              </a:ext>
            </a:extLst>
          </p:cNvPr>
          <p:cNvSpPr txBox="1"/>
          <p:nvPr/>
        </p:nvSpPr>
        <p:spPr>
          <a:xfrm>
            <a:off x="2659148" y="4095734"/>
            <a:ext cx="1959431" cy="92333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800" b="0" i="0" u="none" strike="noStrike" kern="1200" cap="none" spc="0" baseline="0">
                <a:solidFill>
                  <a:srgbClr val="003087"/>
                </a:solidFill>
                <a:uFillTx/>
                <a:latin typeface="Roboto Light"/>
                <a:ea typeface="Roboto Light"/>
                <a:cs typeface="Roboto Light"/>
              </a:rPr>
              <a:t>Arvestame olemasolevate tehnoloogiatega</a:t>
            </a:r>
          </a:p>
        </p:txBody>
      </p:sp>
      <p:sp>
        <p:nvSpPr>
          <p:cNvPr id="12" name="TextBox 13">
            <a:extLst>
              <a:ext uri="{FF2B5EF4-FFF2-40B4-BE49-F238E27FC236}">
                <a16:creationId xmlns:a16="http://schemas.microsoft.com/office/drawing/2014/main" id="{8183D386-1EE6-1EB6-46BC-6DEB67558369}"/>
              </a:ext>
            </a:extLst>
          </p:cNvPr>
          <p:cNvSpPr txBox="1"/>
          <p:nvPr/>
        </p:nvSpPr>
        <p:spPr>
          <a:xfrm>
            <a:off x="4794857" y="4095734"/>
            <a:ext cx="195943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800" b="0" i="0" u="none" strike="noStrike" kern="1200" cap="none" spc="0" baseline="0">
                <a:solidFill>
                  <a:srgbClr val="003087"/>
                </a:solidFill>
                <a:uFillTx/>
                <a:latin typeface="Roboto Light"/>
                <a:ea typeface="Roboto Light"/>
                <a:cs typeface="Roboto Light"/>
              </a:rPr>
              <a:t>Täidame Pariisi kliimalepet</a:t>
            </a:r>
          </a:p>
        </p:txBody>
      </p:sp>
      <p:sp>
        <p:nvSpPr>
          <p:cNvPr id="13" name="TextBox 14">
            <a:extLst>
              <a:ext uri="{FF2B5EF4-FFF2-40B4-BE49-F238E27FC236}">
                <a16:creationId xmlns:a16="http://schemas.microsoft.com/office/drawing/2014/main" id="{BEE736BA-6AAC-3854-E2F2-BE30DF22C012}"/>
              </a:ext>
            </a:extLst>
          </p:cNvPr>
          <p:cNvSpPr txBox="1"/>
          <p:nvPr/>
        </p:nvSpPr>
        <p:spPr>
          <a:xfrm>
            <a:off x="6930575" y="4095734"/>
            <a:ext cx="2158715" cy="175432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dirty="0">
                <a:solidFill>
                  <a:srgbClr val="003087"/>
                </a:solidFill>
                <a:latin typeface="Roboto Light"/>
                <a:ea typeface="Roboto Light"/>
                <a:cs typeface="Roboto Light"/>
              </a:rPr>
              <a:t>Loome ettevõtetele regulatiivset keskkonda, kasutades turumajanduslikke hoobasid </a:t>
            </a:r>
            <a:endParaRPr lang="et-EE" sz="1800" b="0" i="0" u="none" strike="noStrike" kern="1200" cap="none" spc="0" baseline="0" dirty="0">
              <a:solidFill>
                <a:srgbClr val="003087"/>
              </a:solidFill>
              <a:uFillTx/>
              <a:latin typeface="Roboto Light"/>
              <a:ea typeface="Roboto Light"/>
              <a:cs typeface="Roboto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2">
            <a:extLst>
              <a:ext uri="{FF2B5EF4-FFF2-40B4-BE49-F238E27FC236}">
                <a16:creationId xmlns:a16="http://schemas.microsoft.com/office/drawing/2014/main" id="{7857BF03-64FC-E6E4-277A-5DE88D58F8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66760" y="1124739"/>
            <a:ext cx="10587032" cy="145214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r>
              <a:rPr lang="et-EE" dirty="0">
                <a:latin typeface="Roboto Light"/>
                <a:ea typeface="Roboto Light"/>
                <a:cs typeface="Roboto Light"/>
              </a:rPr>
              <a:t>Seaduse keskmes on avaliku sektori käitumise muutus</a:t>
            </a:r>
          </a:p>
        </p:txBody>
      </p:sp>
      <p:sp>
        <p:nvSpPr>
          <p:cNvPr id="3" name="Slaidinumbri kohatäide 1">
            <a:extLst>
              <a:ext uri="{FF2B5EF4-FFF2-40B4-BE49-F238E27FC236}">
                <a16:creationId xmlns:a16="http://schemas.microsoft.com/office/drawing/2014/main" id="{2855B304-0206-5352-6178-414D74C11145}"/>
              </a:ext>
            </a:extLst>
          </p:cNvPr>
          <p:cNvSpPr txBox="1"/>
          <p:nvPr/>
        </p:nvSpPr>
        <p:spPr>
          <a:xfrm>
            <a:off x="10422468" y="6356351"/>
            <a:ext cx="931334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985488D-BE17-4AD9-A740-1C6FF2FA6FBC}" type="slidenum">
              <a:rPr lang="en-EE" sz="1200" b="0" i="0" u="none" strike="noStrike" kern="1200" cap="none" spc="0" baseline="0">
                <a:solidFill>
                  <a:srgbClr val="003087"/>
                </a:solidFill>
                <a:uFillTx/>
                <a:latin typeface="Roboto Light" pitchFamily="2"/>
                <a:ea typeface="Roboto Light" pitchFamily="2"/>
                <a:cs typeface="Roboto Light" pitchFamily="2"/>
              </a:rPr>
              <a:t>3</a:t>
            </a:fld>
            <a:endParaRPr lang="en-EE" sz="1200" b="0" i="0" u="none" strike="noStrike" kern="1200" cap="none" spc="0" baseline="0">
              <a:solidFill>
                <a:srgbClr val="003087"/>
              </a:solidFill>
              <a:uFillTx/>
              <a:latin typeface="Roboto Light" pitchFamily="2"/>
              <a:ea typeface="Roboto Light" pitchFamily="2"/>
              <a:cs typeface="Roboto Light" pitchFamily="2"/>
            </a:endParaRPr>
          </a:p>
        </p:txBody>
      </p:sp>
      <p:pic>
        <p:nvPicPr>
          <p:cNvPr id="4" name="Graphic 58">
            <a:extLst>
              <a:ext uri="{FF2B5EF4-FFF2-40B4-BE49-F238E27FC236}">
                <a16:creationId xmlns:a16="http://schemas.microsoft.com/office/drawing/2014/main" id="{16EAF1D2-DE37-EEDC-1267-A9CFB8124B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493081" y="2927850"/>
            <a:ext cx="1906088" cy="1895356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6D7FDF68-A3C5-A255-E244-9B04CF0FFAEC}"/>
              </a:ext>
            </a:extLst>
          </p:cNvPr>
          <p:cNvSpPr txBox="1"/>
          <p:nvPr/>
        </p:nvSpPr>
        <p:spPr>
          <a:xfrm>
            <a:off x="2380428" y="2769156"/>
            <a:ext cx="9663681" cy="35394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285750" indent="-285750">
              <a:buSzPct val="10000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2800" b="1" dirty="0">
                <a:solidFill>
                  <a:srgbClr val="00308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Fossiilkütuste</a:t>
            </a:r>
            <a:r>
              <a:rPr lang="et-EE" sz="2800" dirty="0">
                <a:solidFill>
                  <a:srgbClr val="00308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kasutamisest loobumine 2040, sh elektri varustuskindlus (va alternatiivideta valdkonnad)</a:t>
            </a:r>
            <a:endParaRPr lang="et-EE" sz="2800" b="0" i="0" u="none" strike="noStrike" kern="1200" cap="none" spc="0" baseline="0" dirty="0">
              <a:solidFill>
                <a:srgbClr val="003087"/>
              </a:solidFill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SzPct val="10000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2800" kern="0" dirty="0">
                <a:solidFill>
                  <a:srgbClr val="00308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Keskkonnahoidlike</a:t>
            </a:r>
            <a:r>
              <a:rPr lang="et-EE" sz="2800" b="1" kern="0" dirty="0">
                <a:solidFill>
                  <a:srgbClr val="00308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 riigihangete </a:t>
            </a:r>
            <a:r>
              <a:rPr lang="et-EE" sz="2800" kern="0" dirty="0">
                <a:solidFill>
                  <a:srgbClr val="00308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osakaalu tõstmine</a:t>
            </a:r>
            <a:endParaRPr lang="et-EE" sz="2800" b="0" i="0" u="none" strike="noStrike" kern="0" cap="none" spc="0" baseline="0" dirty="0">
              <a:solidFill>
                <a:srgbClr val="003087"/>
              </a:solidFill>
              <a:uFillTx/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SzPct val="10000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2800" dirty="0">
                <a:solidFill>
                  <a:srgbClr val="00308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Riigi </a:t>
            </a:r>
            <a:r>
              <a:rPr lang="et-EE" sz="2800" b="1" dirty="0">
                <a:solidFill>
                  <a:srgbClr val="00308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investeeringud ja toetusmeetmed </a:t>
            </a:r>
            <a:r>
              <a:rPr lang="et-EE" sz="2800" dirty="0">
                <a:solidFill>
                  <a:srgbClr val="00308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vajalikule infrastruktuurile ja vähese heitega tehnoloogiatele</a:t>
            </a:r>
          </a:p>
          <a:p>
            <a:pPr marL="285750" indent="-285750">
              <a:buSzPct val="10000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2800" kern="0" dirty="0">
                <a:solidFill>
                  <a:srgbClr val="00308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Ootus </a:t>
            </a:r>
            <a:r>
              <a:rPr lang="et-EE" sz="2800" b="1" kern="0" dirty="0">
                <a:solidFill>
                  <a:srgbClr val="00308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riigi ressursside </a:t>
            </a:r>
            <a:r>
              <a:rPr lang="et-EE" sz="2800" kern="0" dirty="0">
                <a:solidFill>
                  <a:srgbClr val="00308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suuremaks </a:t>
            </a:r>
            <a:r>
              <a:rPr lang="et-EE" sz="2800" kern="0" dirty="0" err="1">
                <a:solidFill>
                  <a:srgbClr val="00308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väärindamiseks</a:t>
            </a:r>
            <a:endParaRPr lang="et-EE" sz="2800" kern="0" dirty="0">
              <a:solidFill>
                <a:srgbClr val="003087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  <a:p>
            <a:pPr marL="285750" indent="-285750">
              <a:buSzPct val="100000"/>
              <a:buChar char="-"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2800" kern="0" dirty="0">
                <a:solidFill>
                  <a:srgbClr val="00308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Juurutame </a:t>
            </a:r>
            <a:r>
              <a:rPr lang="et-EE" sz="2800" b="1" kern="0" dirty="0">
                <a:solidFill>
                  <a:srgbClr val="00308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põhimõtted, </a:t>
            </a:r>
            <a:r>
              <a:rPr lang="et-EE" sz="2800" kern="0" dirty="0">
                <a:solidFill>
                  <a:srgbClr val="003087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Roboto Light" panose="02000000000000000000" pitchFamily="2" charset="0"/>
              </a:rPr>
              <a:t>et kõik riigi otsused liiguksid kestlikkuse suunas</a:t>
            </a:r>
            <a:endParaRPr lang="et-EE" sz="2400" b="1" kern="0" dirty="0">
              <a:solidFill>
                <a:srgbClr val="003087"/>
              </a:solidFill>
              <a:latin typeface="Roboto Light" panose="02000000000000000000" pitchFamily="2" charset="0"/>
              <a:ea typeface="Roboto Light" panose="02000000000000000000" pitchFamily="2" charset="0"/>
              <a:cs typeface="Roboto Light" panose="02000000000000000000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A0F8D1CD-F3A8-4955-8FC8-24D04B8942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79134" y="972766"/>
            <a:ext cx="10824502" cy="113306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t-EE"/>
              <a:t>Peamised kasvuhoonegaaside heitjad 2022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4FFEC5-BC1D-6018-E0B8-F16E13355340}"/>
              </a:ext>
            </a:extLst>
          </p:cNvPr>
          <p:cNvSpPr/>
          <p:nvPr/>
        </p:nvSpPr>
        <p:spPr>
          <a:xfrm>
            <a:off x="0" y="0"/>
            <a:ext cx="12191996" cy="0"/>
          </a:xfrm>
          <a:prstGeom prst="rect">
            <a:avLst/>
          </a:prstGeom>
          <a:noFill/>
          <a:ln cap="flat">
            <a:noFill/>
            <a:prstDash val="solid"/>
          </a:ln>
        </p:spPr>
        <p:txBody>
          <a:bodyPr vert="horz" wrap="none" lIns="91440" tIns="45720" rIns="91440" bIns="45720" anchor="ctr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1800" b="0" i="0" u="none" strike="noStrike" kern="1200" cap="none" spc="0" baseline="0">
              <a:solidFill>
                <a:srgbClr val="003087"/>
              </a:solidFill>
              <a:uFillTx/>
              <a:latin typeface="Roboto"/>
            </a:endParaRPr>
          </a:p>
        </p:txBody>
      </p:sp>
      <p:pic>
        <p:nvPicPr>
          <p:cNvPr id="4" name="Pilt 6">
            <a:extLst>
              <a:ext uri="{FF2B5EF4-FFF2-40B4-BE49-F238E27FC236}">
                <a16:creationId xmlns:a16="http://schemas.microsoft.com/office/drawing/2014/main" id="{0BAB41A5-0ED5-8BD4-CE72-D8ADA76549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2791" b="17829"/>
          <a:stretch>
            <a:fillRect/>
          </a:stretch>
        </p:blipFill>
        <p:spPr>
          <a:xfrm>
            <a:off x="0" y="2098584"/>
            <a:ext cx="12191996" cy="407227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Box 2">
            <a:extLst>
              <a:ext uri="{FF2B5EF4-FFF2-40B4-BE49-F238E27FC236}">
                <a16:creationId xmlns:a16="http://schemas.microsoft.com/office/drawing/2014/main" id="{EC1C4560-9C99-BD5E-F442-95E80D552C71}"/>
              </a:ext>
            </a:extLst>
          </p:cNvPr>
          <p:cNvSpPr txBox="1"/>
          <p:nvPr/>
        </p:nvSpPr>
        <p:spPr>
          <a:xfrm>
            <a:off x="7459035" y="6485857"/>
            <a:ext cx="4732961" cy="36933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800" b="0" i="0" u="none" strike="noStrike" kern="1200" cap="none" spc="0" baseline="0">
                <a:solidFill>
                  <a:srgbClr val="003087"/>
                </a:solidFill>
                <a:uFillTx/>
                <a:latin typeface="Roboto"/>
              </a:rPr>
              <a:t>* Hooned väljaspool elektri- ja kaugkütet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5">
            <a:extLst>
              <a:ext uri="{FF2B5EF4-FFF2-40B4-BE49-F238E27FC236}">
                <a16:creationId xmlns:a16="http://schemas.microsoft.com/office/drawing/2014/main" id="{C3B541CC-CB4B-B760-E5FF-F402DBCE5473}"/>
              </a:ext>
            </a:extLst>
          </p:cNvPr>
          <p:cNvSpPr txBox="1"/>
          <p:nvPr/>
        </p:nvSpPr>
        <p:spPr>
          <a:xfrm>
            <a:off x="6401366" y="1868073"/>
            <a:ext cx="2652281" cy="18471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400" b="0" i="0" u="none" strike="noStrike" kern="1200" cap="none" spc="0" baseline="0">
                <a:solidFill>
                  <a:srgbClr val="003087"/>
                </a:solidFill>
                <a:uFillTx/>
                <a:latin typeface="Roboto"/>
                <a:ea typeface="Aptos" pitchFamily="34"/>
                <a:cs typeface="Times New Roman"/>
              </a:rPr>
              <a:t>Heite vähendamiseks luuakse:</a:t>
            </a:r>
            <a:endParaRPr lang="et-EE" sz="1800" b="0" i="0" u="none" strike="noStrike" kern="1200" cap="none" spc="0" baseline="0">
              <a:solidFill>
                <a:srgbClr val="003087"/>
              </a:solidFill>
              <a:uFillTx/>
              <a:latin typeface="Roboto"/>
              <a:ea typeface="Roboto"/>
              <a:cs typeface="Roboto"/>
            </a:endParaRPr>
          </a:p>
          <a:p>
            <a:pPr marL="285750" marR="0" lvl="0" indent="-285750" algn="l" defTabSz="914400" rtl="0" fontAlgn="auto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400" b="0" i="0" u="none" strike="noStrike" kern="1200" cap="none" spc="0" baseline="0">
                <a:solidFill>
                  <a:srgbClr val="003087"/>
                </a:solidFill>
                <a:uFillTx/>
                <a:latin typeface="Roboto"/>
                <a:ea typeface="Aptos" pitchFamily="34"/>
                <a:cs typeface="Times New Roman"/>
              </a:rPr>
              <a:t>EL jõupingutuste jagamise määrus hoonete, transpordi, põllumajanduse ja jäätmete sektorile</a:t>
            </a:r>
            <a:endParaRPr lang="et-EE" sz="1800" b="0" i="0" u="none" strike="noStrike" kern="1200" cap="none" spc="0" baseline="0">
              <a:solidFill>
                <a:srgbClr val="003087"/>
              </a:solidFill>
              <a:uFillTx/>
              <a:latin typeface="Roboto"/>
              <a:ea typeface="Roboto"/>
              <a:cs typeface="Roboto"/>
            </a:endParaRPr>
          </a:p>
          <a:p>
            <a:pPr marL="285750" marR="0" lvl="0" indent="-285750" algn="l" defTabSz="914400" rtl="0" fontAlgn="auto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ct val="100000"/>
              <a:buFont typeface="Arial"/>
              <a:buChar char="•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400" b="0" i="0" u="none" strike="noStrike" kern="1200" cap="none" spc="0" baseline="0">
                <a:solidFill>
                  <a:srgbClr val="003087"/>
                </a:solidFill>
                <a:uFillTx/>
                <a:latin typeface="Roboto"/>
                <a:ea typeface="Roboto"/>
                <a:cs typeface="Times New Roman"/>
              </a:rPr>
              <a:t>LULUCF määrus maakasutuse sektorile</a:t>
            </a:r>
          </a:p>
        </p:txBody>
      </p:sp>
      <p:sp>
        <p:nvSpPr>
          <p:cNvPr id="3" name="Ristkülik 19">
            <a:extLst>
              <a:ext uri="{FF2B5EF4-FFF2-40B4-BE49-F238E27FC236}">
                <a16:creationId xmlns:a16="http://schemas.microsoft.com/office/drawing/2014/main" id="{18E33B17-215E-670B-9413-CD5DF7684AA4}"/>
              </a:ext>
            </a:extLst>
          </p:cNvPr>
          <p:cNvSpPr/>
          <p:nvPr/>
        </p:nvSpPr>
        <p:spPr>
          <a:xfrm>
            <a:off x="259232" y="6185513"/>
            <a:ext cx="11176802" cy="645118"/>
          </a:xfrm>
          <a:prstGeom prst="rect">
            <a:avLst/>
          </a:prstGeom>
          <a:solidFill>
            <a:srgbClr val="FFFFFF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1800" b="0" i="0" u="none" strike="noStrike" kern="1200" cap="none" spc="0" baseline="0">
              <a:solidFill>
                <a:srgbClr val="FFFFFF"/>
              </a:solidFill>
              <a:uFillTx/>
              <a:latin typeface="Roboto"/>
            </a:endParaRPr>
          </a:p>
        </p:txBody>
      </p:sp>
      <p:sp>
        <p:nvSpPr>
          <p:cNvPr id="4" name="Pealkiri 1">
            <a:extLst>
              <a:ext uri="{FF2B5EF4-FFF2-40B4-BE49-F238E27FC236}">
                <a16:creationId xmlns:a16="http://schemas.microsoft.com/office/drawing/2014/main" id="{3F097580-337C-8F4E-4D37-191282DD61C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3785" y="1120377"/>
            <a:ext cx="5047972" cy="109954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et-EE" sz="4000">
                <a:latin typeface="Roboto Light"/>
                <a:ea typeface="Roboto Light"/>
                <a:cs typeface="Roboto Light"/>
              </a:rPr>
              <a:t>Seaduse vundament</a:t>
            </a:r>
          </a:p>
        </p:txBody>
      </p:sp>
      <p:cxnSp>
        <p:nvCxnSpPr>
          <p:cNvPr id="5" name="Straight Connector 1">
            <a:extLst>
              <a:ext uri="{FF2B5EF4-FFF2-40B4-BE49-F238E27FC236}">
                <a16:creationId xmlns:a16="http://schemas.microsoft.com/office/drawing/2014/main" id="{52C87071-030F-6D1E-1A54-06BE9587E496}"/>
              </a:ext>
            </a:extLst>
          </p:cNvPr>
          <p:cNvCxnSpPr/>
          <p:nvPr/>
        </p:nvCxnSpPr>
        <p:spPr>
          <a:xfrm>
            <a:off x="856308" y="5186778"/>
            <a:ext cx="10628245" cy="0"/>
          </a:xfrm>
          <a:prstGeom prst="straightConnector1">
            <a:avLst/>
          </a:prstGeom>
          <a:noFill/>
          <a:ln w="12701" cap="sq">
            <a:solidFill>
              <a:srgbClr val="003087"/>
            </a:solidFill>
            <a:prstDash val="solid"/>
            <a:round/>
          </a:ln>
        </p:spPr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FE64D2E6-612B-D07F-19CE-41F5527DF58D}"/>
              </a:ext>
            </a:extLst>
          </p:cNvPr>
          <p:cNvSpPr txBox="1"/>
          <p:nvPr/>
        </p:nvSpPr>
        <p:spPr>
          <a:xfrm>
            <a:off x="289910" y="5385998"/>
            <a:ext cx="168701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800" b="0" i="0" u="none" strike="noStrike" kern="1200" cap="none" spc="0" baseline="0">
                <a:solidFill>
                  <a:srgbClr val="00308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1990</a:t>
            </a:r>
            <a:endParaRPr lang="en-US" sz="1800" b="0" i="0" u="none" strike="noStrike" kern="1200" cap="none" spc="0" baseline="0">
              <a:solidFill>
                <a:srgbClr val="003087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226D65-0B3C-A368-0743-A9F6FDA5B530}"/>
              </a:ext>
            </a:extLst>
          </p:cNvPr>
          <p:cNvSpPr txBox="1"/>
          <p:nvPr/>
        </p:nvSpPr>
        <p:spPr>
          <a:xfrm>
            <a:off x="8809476" y="5406443"/>
            <a:ext cx="168701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800" b="1" i="0" u="none" strike="noStrike" kern="1200" cap="none" spc="0" baseline="0">
                <a:solidFill>
                  <a:srgbClr val="00308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2022</a:t>
            </a:r>
            <a:endParaRPr lang="en-US" sz="1800" b="1" i="0" u="none" strike="noStrike" kern="1200" cap="none" spc="0" baseline="0">
              <a:solidFill>
                <a:srgbClr val="003087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cxnSp>
        <p:nvCxnSpPr>
          <p:cNvPr id="8" name="Straight Connector 17">
            <a:extLst>
              <a:ext uri="{FF2B5EF4-FFF2-40B4-BE49-F238E27FC236}">
                <a16:creationId xmlns:a16="http://schemas.microsoft.com/office/drawing/2014/main" id="{2F9F9714-0DC6-90A8-ED12-DBDCEBFBE99F}"/>
              </a:ext>
            </a:extLst>
          </p:cNvPr>
          <p:cNvCxnSpPr>
            <a:cxnSpLocks/>
          </p:cNvCxnSpPr>
          <p:nvPr/>
        </p:nvCxnSpPr>
        <p:spPr>
          <a:xfrm>
            <a:off x="1102738" y="4920042"/>
            <a:ext cx="0" cy="395130"/>
          </a:xfrm>
          <a:prstGeom prst="straightConnector1">
            <a:avLst/>
          </a:prstGeom>
          <a:noFill/>
          <a:ln w="12701" cap="flat">
            <a:solidFill>
              <a:srgbClr val="003087"/>
            </a:solidFill>
            <a:prstDash val="solid"/>
            <a:miter/>
          </a:ln>
        </p:spPr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4E1FA63-B265-5B60-877E-D182EB111836}"/>
              </a:ext>
            </a:extLst>
          </p:cNvPr>
          <p:cNvSpPr txBox="1"/>
          <p:nvPr/>
        </p:nvSpPr>
        <p:spPr>
          <a:xfrm>
            <a:off x="6985805" y="5385998"/>
            <a:ext cx="168701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800" b="0" i="0" u="none" strike="noStrike" kern="1200" cap="none" spc="0" baseline="0" dirty="0">
                <a:solidFill>
                  <a:srgbClr val="00308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2018</a:t>
            </a:r>
            <a:endParaRPr lang="en-US" sz="1800" b="0" i="0" u="none" strike="noStrike" kern="1200" cap="none" spc="0" baseline="0" dirty="0">
              <a:solidFill>
                <a:srgbClr val="003087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57E1445-F535-AF59-197E-4AED860A8092}"/>
              </a:ext>
            </a:extLst>
          </p:cNvPr>
          <p:cNvSpPr txBox="1"/>
          <p:nvPr/>
        </p:nvSpPr>
        <p:spPr>
          <a:xfrm>
            <a:off x="2875623" y="5385998"/>
            <a:ext cx="168701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800" b="0" i="0" u="none" strike="noStrike" kern="1200" cap="none" spc="0" baseline="0">
                <a:solidFill>
                  <a:srgbClr val="00308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2005</a:t>
            </a:r>
            <a:endParaRPr lang="en-US" sz="1800" b="0" i="0" u="none" strike="noStrike" kern="1200" cap="none" spc="0" baseline="0">
              <a:solidFill>
                <a:srgbClr val="003087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891D0C9-00F6-F431-A818-4B4CE250A49A}"/>
              </a:ext>
            </a:extLst>
          </p:cNvPr>
          <p:cNvSpPr txBox="1"/>
          <p:nvPr/>
        </p:nvSpPr>
        <p:spPr>
          <a:xfrm>
            <a:off x="8825542" y="6539019"/>
            <a:ext cx="1687013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400" b="0" i="0" u="none" strike="noStrike" kern="1200" cap="none" spc="0" baseline="0">
                <a:solidFill>
                  <a:srgbClr val="003087"/>
                </a:solidFill>
                <a:uFillTx/>
                <a:latin typeface="Roboto"/>
                <a:ea typeface="Roboto"/>
                <a:cs typeface="Roboto"/>
              </a:rPr>
              <a:t>-59%</a:t>
            </a:r>
            <a:endParaRPr lang="en-US" sz="1400" b="0" i="0" u="none" strike="noStrike" kern="1200" cap="none" spc="0" baseline="0">
              <a:solidFill>
                <a:srgbClr val="003087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0EF506-66EF-BC92-1A31-B12298D8A5C4}"/>
              </a:ext>
            </a:extLst>
          </p:cNvPr>
          <p:cNvSpPr txBox="1"/>
          <p:nvPr/>
        </p:nvSpPr>
        <p:spPr>
          <a:xfrm>
            <a:off x="2846491" y="6263850"/>
            <a:ext cx="1687013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400" b="0" i="0" u="none" strike="noStrike" kern="1200" cap="none" spc="0" baseline="0">
                <a:solidFill>
                  <a:srgbClr val="003087"/>
                </a:solidFill>
                <a:uFillTx/>
                <a:latin typeface="Roboto"/>
                <a:ea typeface="Roboto"/>
                <a:cs typeface="Roboto"/>
              </a:rPr>
              <a:t>16,2 mln t CO</a:t>
            </a:r>
            <a:r>
              <a:rPr lang="et-EE" sz="1400" b="0" i="0" u="none" strike="noStrike" kern="1200" cap="none" spc="0" baseline="-25000">
                <a:solidFill>
                  <a:srgbClr val="003087"/>
                </a:solidFill>
                <a:uFillTx/>
                <a:latin typeface="Roboto"/>
                <a:ea typeface="Roboto"/>
                <a:cs typeface="Roboto"/>
              </a:rPr>
              <a:t>2</a:t>
            </a:r>
            <a:endParaRPr lang="en-US" sz="1400" b="0" i="0" u="none" strike="noStrike" kern="1200" cap="none" spc="0" baseline="-25000">
              <a:solidFill>
                <a:srgbClr val="003087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2D5337-5D9A-AF8E-D2E2-9F5CFE559786}"/>
              </a:ext>
            </a:extLst>
          </p:cNvPr>
          <p:cNvSpPr txBox="1"/>
          <p:nvPr/>
        </p:nvSpPr>
        <p:spPr>
          <a:xfrm>
            <a:off x="7048158" y="6263850"/>
            <a:ext cx="1687013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400" b="0" i="0" u="none" strike="noStrike" kern="1200" cap="none" spc="0" baseline="0">
                <a:solidFill>
                  <a:srgbClr val="003087"/>
                </a:solidFill>
                <a:uFillTx/>
                <a:latin typeface="Roboto"/>
                <a:ea typeface="Roboto"/>
                <a:cs typeface="Roboto"/>
              </a:rPr>
              <a:t>23,4 mln t CO</a:t>
            </a:r>
            <a:r>
              <a:rPr lang="et-EE" sz="1400" b="0" i="0" u="none" strike="noStrike" kern="1200" cap="none" spc="0" baseline="-25000">
                <a:solidFill>
                  <a:srgbClr val="003087"/>
                </a:solidFill>
                <a:uFillTx/>
                <a:latin typeface="Roboto"/>
                <a:ea typeface="Roboto"/>
                <a:cs typeface="Roboto"/>
              </a:rPr>
              <a:t>2</a:t>
            </a:r>
            <a:endParaRPr lang="en-US" sz="1400" b="0" i="0" u="none" strike="noStrike" kern="1200" cap="none" spc="0" baseline="0">
              <a:solidFill>
                <a:srgbClr val="003087"/>
              </a:solidFill>
              <a:uFillTx/>
              <a:latin typeface="Roboto"/>
              <a:ea typeface="Roboto"/>
              <a:cs typeface="Roboto"/>
            </a:endParaRPr>
          </a:p>
        </p:txBody>
      </p:sp>
      <p:pic>
        <p:nvPicPr>
          <p:cNvPr id="14" name="Picture 52">
            <a:extLst>
              <a:ext uri="{FF2B5EF4-FFF2-40B4-BE49-F238E27FC236}">
                <a16:creationId xmlns:a16="http://schemas.microsoft.com/office/drawing/2014/main" id="{E452A7C1-A69D-69EA-BCE7-73B271E88FD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26472" y="5735784"/>
            <a:ext cx="605671" cy="4145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5" name="Picture 52">
            <a:extLst>
              <a:ext uri="{FF2B5EF4-FFF2-40B4-BE49-F238E27FC236}">
                <a16:creationId xmlns:a16="http://schemas.microsoft.com/office/drawing/2014/main" id="{D0E3440C-3DEE-4FF0-43AC-E6817F8B6F4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422892" y="5735784"/>
            <a:ext cx="605671" cy="4145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16" name="Picture 52">
            <a:extLst>
              <a:ext uri="{FF2B5EF4-FFF2-40B4-BE49-F238E27FC236}">
                <a16:creationId xmlns:a16="http://schemas.microsoft.com/office/drawing/2014/main" id="{63632019-1441-ADDB-21A9-A522DC94F18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99907" y="5735784"/>
            <a:ext cx="605671" cy="4145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7" name="TextBox 18">
            <a:extLst>
              <a:ext uri="{FF2B5EF4-FFF2-40B4-BE49-F238E27FC236}">
                <a16:creationId xmlns:a16="http://schemas.microsoft.com/office/drawing/2014/main" id="{C37F76D4-4180-949D-A004-F4B58C72B9BB}"/>
              </a:ext>
            </a:extLst>
          </p:cNvPr>
          <p:cNvSpPr txBox="1"/>
          <p:nvPr/>
        </p:nvSpPr>
        <p:spPr>
          <a:xfrm>
            <a:off x="259232" y="6263850"/>
            <a:ext cx="1687013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400" b="0" i="0" u="none" strike="noStrike" kern="1200" cap="none" spc="0" baseline="0">
                <a:solidFill>
                  <a:srgbClr val="00308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35 mln t CO</a:t>
            </a:r>
            <a:r>
              <a:rPr lang="et-EE" sz="1400" b="0" i="0" u="none" strike="noStrike" kern="1200" cap="none" spc="0" baseline="-25000">
                <a:solidFill>
                  <a:srgbClr val="00308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2</a:t>
            </a:r>
            <a:endParaRPr lang="en-US" sz="1400" b="0" i="0" u="none" strike="noStrike" kern="1200" cap="none" spc="0" baseline="-25000">
              <a:solidFill>
                <a:srgbClr val="003087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18" name="TextBox 20">
            <a:extLst>
              <a:ext uri="{FF2B5EF4-FFF2-40B4-BE49-F238E27FC236}">
                <a16:creationId xmlns:a16="http://schemas.microsoft.com/office/drawing/2014/main" id="{D08F9F06-5153-AA22-E573-78662A2025DE}"/>
              </a:ext>
            </a:extLst>
          </p:cNvPr>
          <p:cNvSpPr txBox="1"/>
          <p:nvPr/>
        </p:nvSpPr>
        <p:spPr>
          <a:xfrm>
            <a:off x="8809476" y="6284295"/>
            <a:ext cx="1687013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400" b="0" i="0" u="none" strike="noStrike" kern="1200" cap="none" spc="0" baseline="0">
                <a:solidFill>
                  <a:srgbClr val="00308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14,3 mln t CO</a:t>
            </a:r>
            <a:r>
              <a:rPr lang="et-EE" sz="1400" b="0" i="0" u="none" strike="noStrike" kern="1200" cap="none" spc="0" baseline="-25000">
                <a:solidFill>
                  <a:srgbClr val="00308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2</a:t>
            </a:r>
            <a:endParaRPr lang="en-US" sz="1400" b="0" i="0" u="none" strike="noStrike" kern="1200" cap="none" spc="0" baseline="-25000">
              <a:solidFill>
                <a:srgbClr val="003087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pic>
        <p:nvPicPr>
          <p:cNvPr id="19" name="Picture 52">
            <a:extLst>
              <a:ext uri="{FF2B5EF4-FFF2-40B4-BE49-F238E27FC236}">
                <a16:creationId xmlns:a16="http://schemas.microsoft.com/office/drawing/2014/main" id="{74603822-0856-803E-4A04-AE517FB017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350152" y="5756229"/>
            <a:ext cx="605671" cy="414598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20" name="Straight Connector 17">
            <a:extLst>
              <a:ext uri="{FF2B5EF4-FFF2-40B4-BE49-F238E27FC236}">
                <a16:creationId xmlns:a16="http://schemas.microsoft.com/office/drawing/2014/main" id="{46465518-5AB8-46C4-47D7-9A249FD051E9}"/>
              </a:ext>
            </a:extLst>
          </p:cNvPr>
          <p:cNvCxnSpPr>
            <a:cxnSpLocks/>
          </p:cNvCxnSpPr>
          <p:nvPr/>
        </p:nvCxnSpPr>
        <p:spPr>
          <a:xfrm>
            <a:off x="3796442" y="4149714"/>
            <a:ext cx="0" cy="1165458"/>
          </a:xfrm>
          <a:prstGeom prst="straightConnector1">
            <a:avLst/>
          </a:prstGeom>
          <a:noFill/>
          <a:ln w="12701" cap="flat">
            <a:solidFill>
              <a:srgbClr val="003087"/>
            </a:solidFill>
            <a:prstDash val="solid"/>
            <a:miter/>
          </a:ln>
        </p:spPr>
      </p:cxnSp>
      <p:sp>
        <p:nvSpPr>
          <p:cNvPr id="21" name="TextBox 24">
            <a:extLst>
              <a:ext uri="{FF2B5EF4-FFF2-40B4-BE49-F238E27FC236}">
                <a16:creationId xmlns:a16="http://schemas.microsoft.com/office/drawing/2014/main" id="{3C974C68-C5C7-3513-F84F-FCADD2429AD8}"/>
              </a:ext>
            </a:extLst>
          </p:cNvPr>
          <p:cNvSpPr txBox="1"/>
          <p:nvPr/>
        </p:nvSpPr>
        <p:spPr>
          <a:xfrm>
            <a:off x="2676677" y="3206809"/>
            <a:ext cx="2359179" cy="100167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400" b="0" i="0" u="none" strike="noStrike" kern="1200" cap="none" spc="0" baseline="0" dirty="0">
                <a:solidFill>
                  <a:srgbClr val="003087"/>
                </a:solidFill>
                <a:uFillTx/>
                <a:latin typeface="Roboto"/>
                <a:ea typeface="Aptos" pitchFamily="34"/>
                <a:cs typeface="Times New Roman"/>
              </a:rPr>
              <a:t>Alustab ELi heitkogustega kauplemise süsteem, et vähendada elektritootmise ja suurtööstuse heidet</a:t>
            </a:r>
            <a:endParaRPr lang="et-EE" sz="1400" b="0" i="0" u="none" strike="noStrike" kern="1200" cap="none" spc="0" baseline="0" dirty="0">
              <a:solidFill>
                <a:srgbClr val="003087"/>
              </a:solidFill>
              <a:uFillTx/>
              <a:latin typeface="Roboto"/>
              <a:ea typeface="Aptos" pitchFamily="34"/>
              <a:cs typeface="Times New Roman" pitchFamily="18"/>
            </a:endParaRPr>
          </a:p>
        </p:txBody>
      </p:sp>
      <p:pic>
        <p:nvPicPr>
          <p:cNvPr id="22" name="Graphic 47">
            <a:extLst>
              <a:ext uri="{FF2B5EF4-FFF2-40B4-BE49-F238E27FC236}">
                <a16:creationId xmlns:a16="http://schemas.microsoft.com/office/drawing/2014/main" id="{66CF1B25-AEE6-60EA-69AA-01D3C1A0501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679549" y="2419145"/>
            <a:ext cx="866229" cy="866229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3" name="TextBox 26">
            <a:extLst>
              <a:ext uri="{FF2B5EF4-FFF2-40B4-BE49-F238E27FC236}">
                <a16:creationId xmlns:a16="http://schemas.microsoft.com/office/drawing/2014/main" id="{79FE289E-C7EB-32CF-5E44-22D01267B5EE}"/>
              </a:ext>
            </a:extLst>
          </p:cNvPr>
          <p:cNvSpPr txBox="1"/>
          <p:nvPr/>
        </p:nvSpPr>
        <p:spPr>
          <a:xfrm>
            <a:off x="289910" y="3000310"/>
            <a:ext cx="2359179" cy="184710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400" b="0" i="0" u="none" strike="noStrike" kern="1200" cap="none" spc="0" baseline="0">
                <a:solidFill>
                  <a:srgbClr val="003087"/>
                </a:solidFill>
                <a:uFillTx/>
                <a:latin typeface="Roboto"/>
                <a:ea typeface="Aptos" pitchFamily="34"/>
                <a:cs typeface="Times New Roman"/>
              </a:rPr>
              <a:t>ELi heitkoguste arvestuse baas-aasta</a:t>
            </a: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t-EE" sz="1400" b="0" i="0" u="none" strike="noStrike" kern="1200" cap="none" spc="0" baseline="0">
              <a:solidFill>
                <a:srgbClr val="003087"/>
              </a:solidFill>
              <a:uFillTx/>
              <a:latin typeface="Roboto"/>
              <a:ea typeface="Aptos" pitchFamily="34"/>
              <a:cs typeface="Times New Roman" pitchFamily="18"/>
            </a:endParaRPr>
          </a:p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400" b="0" i="0" u="none" strike="noStrike" kern="1200" cap="none" spc="0" baseline="0">
                <a:solidFill>
                  <a:srgbClr val="003087"/>
                </a:solidFill>
                <a:uFillTx/>
                <a:latin typeface="Roboto"/>
                <a:ea typeface="Aptos" pitchFamily="34"/>
                <a:cs typeface="Times New Roman"/>
              </a:rPr>
              <a:t>Eesti heide väga kõrge põlevkivist energiatootmise ja suure tööstuse mahu tõttu</a:t>
            </a:r>
          </a:p>
        </p:txBody>
      </p:sp>
      <p:sp>
        <p:nvSpPr>
          <p:cNvPr id="24" name="TextBox 27">
            <a:extLst>
              <a:ext uri="{FF2B5EF4-FFF2-40B4-BE49-F238E27FC236}">
                <a16:creationId xmlns:a16="http://schemas.microsoft.com/office/drawing/2014/main" id="{E4519817-A26E-8FA9-6C40-D10EB6C6D1AC}"/>
              </a:ext>
            </a:extLst>
          </p:cNvPr>
          <p:cNvSpPr txBox="1"/>
          <p:nvPr/>
        </p:nvSpPr>
        <p:spPr>
          <a:xfrm>
            <a:off x="8621116" y="4380769"/>
            <a:ext cx="2168170" cy="54066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400" b="0" i="0" u="none" strike="noStrike" kern="1200" cap="none" spc="0" baseline="0" dirty="0">
                <a:solidFill>
                  <a:srgbClr val="003087"/>
                </a:solidFill>
                <a:uFillTx/>
                <a:latin typeface="Roboto"/>
                <a:ea typeface="Aptos" pitchFamily="34"/>
                <a:cs typeface="Times New Roman"/>
              </a:rPr>
              <a:t>Kliimakindla majanduse seaduse baasaasta</a:t>
            </a:r>
          </a:p>
        </p:txBody>
      </p:sp>
      <p:cxnSp>
        <p:nvCxnSpPr>
          <p:cNvPr id="25" name="Straight Connector 17">
            <a:extLst>
              <a:ext uri="{FF2B5EF4-FFF2-40B4-BE49-F238E27FC236}">
                <a16:creationId xmlns:a16="http://schemas.microsoft.com/office/drawing/2014/main" id="{4E6BCFB5-7C55-8520-FB86-AD331B71F36F}"/>
              </a:ext>
            </a:extLst>
          </p:cNvPr>
          <p:cNvCxnSpPr>
            <a:cxnSpLocks/>
          </p:cNvCxnSpPr>
          <p:nvPr/>
        </p:nvCxnSpPr>
        <p:spPr>
          <a:xfrm>
            <a:off x="9652983" y="4946092"/>
            <a:ext cx="0" cy="395130"/>
          </a:xfrm>
          <a:prstGeom prst="straightConnector1">
            <a:avLst/>
          </a:prstGeom>
          <a:noFill/>
          <a:ln w="12701" cap="flat">
            <a:solidFill>
              <a:srgbClr val="003087"/>
            </a:solidFill>
            <a:prstDash val="solid"/>
            <a:miter/>
          </a:ln>
        </p:spPr>
      </p:cxnSp>
      <p:pic>
        <p:nvPicPr>
          <p:cNvPr id="26" name="Picture 52" descr="Pilt, millel on kujutatud Graafika, ring, Font, sümbol&#10;&#10;Kirjeldus on genereeritud automaatselt">
            <a:extLst>
              <a:ext uri="{FF2B5EF4-FFF2-40B4-BE49-F238E27FC236}">
                <a16:creationId xmlns:a16="http://schemas.microsoft.com/office/drawing/2014/main" id="{C71968B0-9D6F-0F77-CC1F-113741B37A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981904" y="2345874"/>
            <a:ext cx="224668" cy="168222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27" name="Straight Connector 17">
            <a:extLst>
              <a:ext uri="{FF2B5EF4-FFF2-40B4-BE49-F238E27FC236}">
                <a16:creationId xmlns:a16="http://schemas.microsoft.com/office/drawing/2014/main" id="{870C77F3-F3DE-E91B-63DF-68C43CB2D099}"/>
              </a:ext>
            </a:extLst>
          </p:cNvPr>
          <p:cNvCxnSpPr>
            <a:cxnSpLocks/>
          </p:cNvCxnSpPr>
          <p:nvPr/>
        </p:nvCxnSpPr>
        <p:spPr>
          <a:xfrm>
            <a:off x="7829312" y="3633700"/>
            <a:ext cx="0" cy="1681472"/>
          </a:xfrm>
          <a:prstGeom prst="straightConnector1">
            <a:avLst/>
          </a:prstGeom>
          <a:noFill/>
          <a:ln w="12701" cap="flat">
            <a:solidFill>
              <a:srgbClr val="003087"/>
            </a:solidFill>
            <a:prstDash val="solid"/>
            <a:miter/>
          </a:ln>
        </p:spPr>
      </p:cxnSp>
      <p:pic>
        <p:nvPicPr>
          <p:cNvPr id="28" name="Graphic 48">
            <a:extLst>
              <a:ext uri="{FF2B5EF4-FFF2-40B4-BE49-F238E27FC236}">
                <a16:creationId xmlns:a16="http://schemas.microsoft.com/office/drawing/2014/main" id="{684133F0-C64B-44C6-8BF6-0DE690ECEA6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94353" y="1690524"/>
            <a:ext cx="241017" cy="24101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9" name="Graphic 24">
            <a:extLst>
              <a:ext uri="{FF2B5EF4-FFF2-40B4-BE49-F238E27FC236}">
                <a16:creationId xmlns:a16="http://schemas.microsoft.com/office/drawing/2014/main" id="{B6E1AEB6-EEAF-FB1C-7E7F-FA1974C909D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570378" y="3208785"/>
            <a:ext cx="485610" cy="4856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0" name="Graphic 59">
            <a:extLst>
              <a:ext uri="{FF2B5EF4-FFF2-40B4-BE49-F238E27FC236}">
                <a16:creationId xmlns:a16="http://schemas.microsoft.com/office/drawing/2014/main" id="{FE838575-0F1C-FC16-4037-7DB656C6A45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14862" y="1331832"/>
            <a:ext cx="623959" cy="62395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1" name="Picture 58">
            <a:extLst>
              <a:ext uri="{FF2B5EF4-FFF2-40B4-BE49-F238E27FC236}">
                <a16:creationId xmlns:a16="http://schemas.microsoft.com/office/drawing/2014/main" id="{54469DEB-C09E-71F6-9360-F1C5A6CEF79D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7110218" y="1730108"/>
            <a:ext cx="387842" cy="16461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EE73D3C7-4855-FB86-0B3B-9EF5F9F8BBF7}"/>
              </a:ext>
            </a:extLst>
          </p:cNvPr>
          <p:cNvSpPr txBox="1"/>
          <p:nvPr/>
        </p:nvSpPr>
        <p:spPr>
          <a:xfrm>
            <a:off x="4901414" y="5385998"/>
            <a:ext cx="168701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800" b="0" i="0" u="none" strike="noStrike" kern="1200" cap="none" spc="0" baseline="0" dirty="0">
                <a:solidFill>
                  <a:srgbClr val="00308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2017</a:t>
            </a:r>
            <a:endParaRPr lang="en-US" sz="1800" b="0" i="0" u="none" strike="noStrike" kern="1200" cap="none" spc="0" baseline="0" dirty="0">
              <a:solidFill>
                <a:srgbClr val="003087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cxnSp>
        <p:nvCxnSpPr>
          <p:cNvPr id="33" name="Straight Connector 17">
            <a:extLst>
              <a:ext uri="{FF2B5EF4-FFF2-40B4-BE49-F238E27FC236}">
                <a16:creationId xmlns:a16="http://schemas.microsoft.com/office/drawing/2014/main" id="{951CB549-9F6E-574D-1FB6-AB0058CCC05B}"/>
              </a:ext>
            </a:extLst>
          </p:cNvPr>
          <p:cNvCxnSpPr>
            <a:cxnSpLocks/>
          </p:cNvCxnSpPr>
          <p:nvPr/>
        </p:nvCxnSpPr>
        <p:spPr>
          <a:xfrm>
            <a:off x="5744921" y="4764237"/>
            <a:ext cx="0" cy="550935"/>
          </a:xfrm>
          <a:prstGeom prst="straightConnector1">
            <a:avLst/>
          </a:prstGeom>
          <a:noFill/>
          <a:ln w="12701" cap="flat">
            <a:solidFill>
              <a:srgbClr val="003087"/>
            </a:solidFill>
            <a:prstDash val="solid"/>
            <a:miter/>
          </a:ln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FC85D34-C34C-C1BD-D4A3-A854DB980C44}"/>
              </a:ext>
            </a:extLst>
          </p:cNvPr>
          <p:cNvSpPr txBox="1"/>
          <p:nvPr/>
        </p:nvSpPr>
        <p:spPr>
          <a:xfrm>
            <a:off x="4843889" y="4029230"/>
            <a:ext cx="2652281" cy="77117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400" b="0" i="0" u="none" strike="noStrike" kern="1200" cap="none" spc="0" baseline="0" dirty="0">
                <a:solidFill>
                  <a:srgbClr val="003087"/>
                </a:solidFill>
                <a:uFillTx/>
                <a:latin typeface="Roboto"/>
                <a:ea typeface="Aptos" pitchFamily="34"/>
                <a:cs typeface="Times New Roman"/>
              </a:rPr>
              <a:t>Riigikogu kiitis heaks Eesti Kliimapoliitika põhialused aastani 2050</a:t>
            </a:r>
            <a:endParaRPr lang="et-EE" sz="1400" b="0" i="0" u="none" strike="noStrike" kern="1200" cap="none" spc="0" baseline="0" dirty="0">
              <a:solidFill>
                <a:srgbClr val="003087"/>
              </a:solidFill>
              <a:uFillTx/>
              <a:latin typeface="Roboto"/>
              <a:ea typeface="Roboto"/>
              <a:cs typeface="Times New Roman"/>
            </a:endParaRPr>
          </a:p>
        </p:txBody>
      </p:sp>
      <p:sp>
        <p:nvSpPr>
          <p:cNvPr id="35" name="TextBox 38">
            <a:extLst>
              <a:ext uri="{FF2B5EF4-FFF2-40B4-BE49-F238E27FC236}">
                <a16:creationId xmlns:a16="http://schemas.microsoft.com/office/drawing/2014/main" id="{FF8D6D03-9860-4ABA-2D47-BC966E7A7C3B}"/>
              </a:ext>
            </a:extLst>
          </p:cNvPr>
          <p:cNvSpPr txBox="1"/>
          <p:nvPr/>
        </p:nvSpPr>
        <p:spPr>
          <a:xfrm>
            <a:off x="4894675" y="6263850"/>
            <a:ext cx="1687013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400" b="0" i="0" u="none" strike="noStrike" kern="1200" cap="none" spc="0" baseline="0">
                <a:solidFill>
                  <a:srgbClr val="003087"/>
                </a:solidFill>
                <a:uFillTx/>
                <a:latin typeface="Roboto"/>
                <a:ea typeface="Roboto"/>
                <a:cs typeface="Roboto"/>
              </a:rPr>
              <a:t>22,5 mln t CO</a:t>
            </a:r>
            <a:r>
              <a:rPr lang="et-EE" sz="1400" b="0" i="0" u="none" strike="noStrike" kern="1200" cap="none" spc="0" baseline="-25000">
                <a:solidFill>
                  <a:srgbClr val="003087"/>
                </a:solidFill>
                <a:uFillTx/>
                <a:latin typeface="Roboto"/>
                <a:ea typeface="Roboto"/>
                <a:cs typeface="Roboto"/>
              </a:rPr>
              <a:t>2</a:t>
            </a:r>
            <a:endParaRPr lang="en-US" sz="1400" b="0" i="0" u="none" strike="noStrike" kern="1200" cap="none" spc="0" baseline="-25000">
              <a:solidFill>
                <a:srgbClr val="003087"/>
              </a:solidFill>
              <a:uFillTx/>
              <a:latin typeface="Roboto"/>
              <a:ea typeface="Roboto"/>
              <a:cs typeface="Roboto"/>
            </a:endParaRPr>
          </a:p>
        </p:txBody>
      </p:sp>
      <p:pic>
        <p:nvPicPr>
          <p:cNvPr id="36" name="Picture 52">
            <a:extLst>
              <a:ext uri="{FF2B5EF4-FFF2-40B4-BE49-F238E27FC236}">
                <a16:creationId xmlns:a16="http://schemas.microsoft.com/office/drawing/2014/main" id="{B51B733A-28C9-C0EA-2238-A1273805BB4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435341" y="5735784"/>
            <a:ext cx="605671" cy="4145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9E3A3343-5BC2-6294-AEDF-4CBD933D1B8D}"/>
              </a:ext>
            </a:extLst>
          </p:cNvPr>
          <p:cNvSpPr txBox="1"/>
          <p:nvPr/>
        </p:nvSpPr>
        <p:spPr>
          <a:xfrm>
            <a:off x="10274458" y="5369915"/>
            <a:ext cx="168701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800" b="0" i="0" u="none" strike="noStrike" kern="1200" cap="none" spc="0" baseline="0" dirty="0">
                <a:solidFill>
                  <a:srgbClr val="00308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2023</a:t>
            </a:r>
            <a:endParaRPr lang="en-US" sz="1800" b="0" i="0" u="none" strike="noStrike" kern="1200" cap="none" spc="0" baseline="0" dirty="0">
              <a:solidFill>
                <a:srgbClr val="003087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39" name="TextBox 27">
            <a:extLst>
              <a:ext uri="{FF2B5EF4-FFF2-40B4-BE49-F238E27FC236}">
                <a16:creationId xmlns:a16="http://schemas.microsoft.com/office/drawing/2014/main" id="{1291957B-CD72-1CC0-1F75-85D79CC95F89}"/>
              </a:ext>
            </a:extLst>
          </p:cNvPr>
          <p:cNvSpPr txBox="1"/>
          <p:nvPr/>
        </p:nvSpPr>
        <p:spPr>
          <a:xfrm>
            <a:off x="10138574" y="3341328"/>
            <a:ext cx="2168170" cy="77117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400" dirty="0">
                <a:solidFill>
                  <a:srgbClr val="003087"/>
                </a:solidFill>
                <a:latin typeface="Roboto"/>
                <a:ea typeface="Aptos" pitchFamily="34"/>
                <a:cs typeface="Times New Roman"/>
              </a:rPr>
              <a:t>Kinnitati kliima-neutraalsuse eesmärk aastaks 2050</a:t>
            </a:r>
            <a:endParaRPr lang="et-EE" sz="1400" b="0" i="0" u="none" strike="noStrike" kern="1200" cap="none" spc="0" baseline="0" dirty="0">
              <a:solidFill>
                <a:srgbClr val="003087"/>
              </a:solidFill>
              <a:uFillTx/>
              <a:latin typeface="Roboto"/>
              <a:ea typeface="Aptos" pitchFamily="34"/>
              <a:cs typeface="Times New Roman" pitchFamily="18"/>
            </a:endParaRPr>
          </a:p>
        </p:txBody>
      </p:sp>
      <p:cxnSp>
        <p:nvCxnSpPr>
          <p:cNvPr id="40" name="Straight Connector 17">
            <a:extLst>
              <a:ext uri="{FF2B5EF4-FFF2-40B4-BE49-F238E27FC236}">
                <a16:creationId xmlns:a16="http://schemas.microsoft.com/office/drawing/2014/main" id="{BAE9DB80-E789-A430-99C9-41185904CCB9}"/>
              </a:ext>
            </a:extLst>
          </p:cNvPr>
          <p:cNvCxnSpPr>
            <a:cxnSpLocks/>
          </p:cNvCxnSpPr>
          <p:nvPr/>
        </p:nvCxnSpPr>
        <p:spPr>
          <a:xfrm>
            <a:off x="11136919" y="4132143"/>
            <a:ext cx="0" cy="1183029"/>
          </a:xfrm>
          <a:prstGeom prst="straightConnector1">
            <a:avLst/>
          </a:prstGeom>
          <a:noFill/>
          <a:ln w="12701" cap="flat">
            <a:solidFill>
              <a:srgbClr val="003087"/>
            </a:solidFill>
            <a:prstDash val="solid"/>
            <a:miter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24D31F3-519B-4177-8417-619FCA6DF5F8}"/>
              </a:ext>
            </a:extLst>
          </p:cNvPr>
          <p:cNvSpPr txBox="1"/>
          <p:nvPr/>
        </p:nvSpPr>
        <p:spPr>
          <a:xfrm>
            <a:off x="1013012" y="1407458"/>
            <a:ext cx="991496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t-EE" sz="3600">
                <a:solidFill>
                  <a:srgbClr val="003087"/>
                </a:solidFill>
                <a:latin typeface="Roboto Light"/>
                <a:ea typeface="Roboto Light"/>
                <a:cs typeface="Roboto Light"/>
              </a:rPr>
              <a:t>Vastandlikud</a:t>
            </a:r>
            <a:r>
              <a:rPr lang="et-EE"/>
              <a:t> </a:t>
            </a:r>
            <a:r>
              <a:rPr lang="et-EE" sz="3600">
                <a:solidFill>
                  <a:srgbClr val="003087"/>
                </a:solidFill>
                <a:latin typeface="Roboto Light"/>
                <a:ea typeface="Roboto Light"/>
                <a:cs typeface="Roboto Light"/>
              </a:rPr>
              <a:t>ootused</a:t>
            </a:r>
          </a:p>
        </p:txBody>
      </p:sp>
      <p:pic>
        <p:nvPicPr>
          <p:cNvPr id="4" name="Graphic 36">
            <a:extLst>
              <a:ext uri="{FF2B5EF4-FFF2-40B4-BE49-F238E27FC236}">
                <a16:creationId xmlns:a16="http://schemas.microsoft.com/office/drawing/2014/main" id="{71F7FF2D-2DCD-E822-2AD6-18CA6467C4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1002342" y="2485428"/>
            <a:ext cx="2382124" cy="23821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791017-2285-B929-0D2B-75FD7F52B9DB}"/>
              </a:ext>
            </a:extLst>
          </p:cNvPr>
          <p:cNvSpPr txBox="1"/>
          <p:nvPr/>
        </p:nvSpPr>
        <p:spPr>
          <a:xfrm>
            <a:off x="1106414" y="4804211"/>
            <a:ext cx="2933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>
                <a:solidFill>
                  <a:srgbClr val="264F9A"/>
                </a:solidFill>
                <a:latin typeface="Roboto Light"/>
                <a:ea typeface="Roboto Light"/>
                <a:cs typeface="Roboto Light"/>
              </a:rPr>
              <a:t>Ambitsiooni on üle ja samas puudu</a:t>
            </a:r>
          </a:p>
        </p:txBody>
      </p:sp>
      <p:pic>
        <p:nvPicPr>
          <p:cNvPr id="6" name="Graphic 35">
            <a:extLst>
              <a:ext uri="{FF2B5EF4-FFF2-40B4-BE49-F238E27FC236}">
                <a16:creationId xmlns:a16="http://schemas.microsoft.com/office/drawing/2014/main" id="{4C0176D6-9691-BA27-12EA-7E4A9DBCAA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694682" y="2485428"/>
            <a:ext cx="2382124" cy="23821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5B6789-932C-DA1C-7FD7-6D064E5B06C5}"/>
              </a:ext>
            </a:extLst>
          </p:cNvPr>
          <p:cNvSpPr txBox="1"/>
          <p:nvPr/>
        </p:nvSpPr>
        <p:spPr>
          <a:xfrm>
            <a:off x="4019550" y="4877354"/>
            <a:ext cx="415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>
                <a:solidFill>
                  <a:srgbClr val="264F9A"/>
                </a:solidFill>
                <a:latin typeface="Roboto Light"/>
                <a:ea typeface="Roboto Light"/>
                <a:cs typeface="Roboto Light"/>
              </a:rPr>
              <a:t>Raamseadus vs detailne regulatsioon</a:t>
            </a:r>
          </a:p>
        </p:txBody>
      </p:sp>
      <p:pic>
        <p:nvPicPr>
          <p:cNvPr id="8" name="Graphic 58">
            <a:extLst>
              <a:ext uri="{FF2B5EF4-FFF2-40B4-BE49-F238E27FC236}">
                <a16:creationId xmlns:a16="http://schemas.microsoft.com/office/drawing/2014/main" id="{174F2D23-1B9E-8A09-1479-2D5F21F607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8387022" y="2495230"/>
            <a:ext cx="2382124" cy="238212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382DB35-29DF-7A10-0BF1-622D5C0E5701}"/>
              </a:ext>
            </a:extLst>
          </p:cNvPr>
          <p:cNvSpPr txBox="1"/>
          <p:nvPr/>
        </p:nvSpPr>
        <p:spPr>
          <a:xfrm>
            <a:off x="8387022" y="4867552"/>
            <a:ext cx="3276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>
                <a:solidFill>
                  <a:srgbClr val="264F9A"/>
                </a:solidFill>
                <a:latin typeface="Roboto Light"/>
                <a:ea typeface="Roboto Light"/>
                <a:cs typeface="Roboto Light"/>
              </a:rPr>
              <a:t>Seaduse roll majanduse konkurentsivõime tõstmisel</a:t>
            </a:r>
            <a:endParaRPr lang="et-EE">
              <a:solidFill>
                <a:srgbClr val="264F9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2089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u kohatäide 1">
            <a:extLst>
              <a:ext uri="{FF2B5EF4-FFF2-40B4-BE49-F238E27FC236}">
                <a16:creationId xmlns:a16="http://schemas.microsoft.com/office/drawing/2014/main" id="{7D16F79F-700D-4CAB-571A-56CBA3C6B670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766760" y="1873101"/>
            <a:ext cx="10587032" cy="4393555"/>
          </a:xfrm>
        </p:spPr>
        <p:txBody>
          <a:bodyPr/>
          <a:lstStyle/>
          <a:p>
            <a:pPr marL="0" indent="0">
              <a:buNone/>
            </a:pPr>
            <a:r>
              <a:rPr lang="et-EE" sz="2400" b="1">
                <a:latin typeface="Roboto Light"/>
                <a:ea typeface="Roboto Light"/>
                <a:cs typeface="Roboto Light"/>
              </a:rPr>
              <a:t>Valdkondlik ambitsiooni „lagi“ on käes:</a:t>
            </a:r>
            <a:endParaRPr lang="et-EE" sz="2400" b="1"/>
          </a:p>
          <a:p>
            <a:pPr lvl="0">
              <a:buFont typeface="Calibri" pitchFamily="34"/>
              <a:buChar char="-"/>
            </a:pPr>
            <a:r>
              <a:rPr lang="et-EE" sz="2000">
                <a:latin typeface="Roboto Light"/>
                <a:ea typeface="Roboto Light"/>
                <a:cs typeface="Roboto Light"/>
              </a:rPr>
              <a:t>Transpordisektori heite vähendamine</a:t>
            </a:r>
          </a:p>
          <a:p>
            <a:pPr lvl="0">
              <a:buFont typeface="Calibri" pitchFamily="34"/>
              <a:buChar char="-"/>
            </a:pPr>
            <a:r>
              <a:rPr lang="et-EE" sz="2000">
                <a:latin typeface="Roboto Light"/>
                <a:ea typeface="Roboto Light"/>
                <a:cs typeface="Roboto Light"/>
              </a:rPr>
              <a:t>Põllumajandussektori heite vähendamine</a:t>
            </a:r>
          </a:p>
          <a:p>
            <a:pPr lvl="0">
              <a:buFont typeface="Calibri" pitchFamily="34"/>
              <a:buChar char="-"/>
            </a:pPr>
            <a:r>
              <a:rPr lang="et-EE" sz="2000">
                <a:latin typeface="Roboto Light"/>
                <a:ea typeface="Roboto Light"/>
                <a:cs typeface="Roboto Light"/>
              </a:rPr>
              <a:t>Maakasutuse sektori sidumine</a:t>
            </a:r>
          </a:p>
          <a:p>
            <a:pPr lvl="0">
              <a:buFont typeface="Calibri" pitchFamily="34"/>
              <a:buChar char="-"/>
            </a:pPr>
            <a:r>
              <a:rPr lang="et-EE" sz="2000">
                <a:latin typeface="Roboto Light"/>
                <a:ea typeface="Roboto Light"/>
                <a:cs typeface="Roboto Light"/>
              </a:rPr>
              <a:t>Olemasoleva tööstuse heite vähendamine</a:t>
            </a:r>
          </a:p>
          <a:p>
            <a:pPr marL="0" lvl="0" indent="0">
              <a:buNone/>
            </a:pPr>
            <a:endParaRPr lang="et-EE"/>
          </a:p>
          <a:p>
            <a:pPr marL="0" indent="0">
              <a:buNone/>
            </a:pPr>
            <a:r>
              <a:rPr lang="et-EE" sz="2400" b="1">
                <a:latin typeface="Roboto Light"/>
                <a:ea typeface="Roboto Light"/>
                <a:cs typeface="Roboto Light"/>
              </a:rPr>
              <a:t>Kus on "ruumi":</a:t>
            </a:r>
          </a:p>
          <a:p>
            <a:pPr>
              <a:buFont typeface="Calibri" pitchFamily="34"/>
              <a:buChar char="-"/>
            </a:pPr>
            <a:r>
              <a:rPr lang="et-EE" sz="2000">
                <a:latin typeface="Roboto Light"/>
                <a:ea typeface="Roboto Light"/>
                <a:cs typeface="Roboto Light"/>
              </a:rPr>
              <a:t>Tööstuse 2x heitepuhver</a:t>
            </a:r>
          </a:p>
          <a:p>
            <a:pPr>
              <a:buFont typeface="Calibri" pitchFamily="34"/>
              <a:buChar char="-"/>
            </a:pPr>
            <a:r>
              <a:rPr lang="et-EE" sz="2000">
                <a:latin typeface="Roboto Light"/>
                <a:ea typeface="Roboto Light"/>
                <a:cs typeface="Roboto Light"/>
              </a:rPr>
              <a:t>Energeetika ja põlevkivitööstus</a:t>
            </a:r>
          </a:p>
          <a:p>
            <a:pPr>
              <a:buFont typeface="Calibri" pitchFamily="34"/>
              <a:buChar char="-"/>
            </a:pPr>
            <a:endParaRPr lang="et-EE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A72BBB-3220-6A3B-C465-A9208EE79F99}"/>
              </a:ext>
            </a:extLst>
          </p:cNvPr>
          <p:cNvSpPr txBox="1"/>
          <p:nvPr/>
        </p:nvSpPr>
        <p:spPr>
          <a:xfrm>
            <a:off x="1739153" y="932329"/>
            <a:ext cx="8417858" cy="81578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t-EE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stkülik 5">
            <a:extLst>
              <a:ext uri="{FF2B5EF4-FFF2-40B4-BE49-F238E27FC236}">
                <a16:creationId xmlns:a16="http://schemas.microsoft.com/office/drawing/2014/main" id="{AD6A384D-B13E-04F7-5011-AC92AA5FC13D}"/>
              </a:ext>
            </a:extLst>
          </p:cNvPr>
          <p:cNvSpPr/>
          <p:nvPr/>
        </p:nvSpPr>
        <p:spPr>
          <a:xfrm>
            <a:off x="257175" y="5991225"/>
            <a:ext cx="10972800" cy="1209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graphicFrame>
        <p:nvGraphicFramePr>
          <p:cNvPr id="4" name="Sisu kohatäide 3">
            <a:extLst>
              <a:ext uri="{FF2B5EF4-FFF2-40B4-BE49-F238E27FC236}">
                <a16:creationId xmlns:a16="http://schemas.microsoft.com/office/drawing/2014/main" id="{5440448A-A3C5-40CA-1E14-2E098E63FD5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02480" y="1062714"/>
          <a:ext cx="10587033" cy="53824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444556">
                  <a:extLst>
                    <a:ext uri="{9D8B030D-6E8A-4147-A177-3AD203B41FA5}">
                      <a16:colId xmlns:a16="http://schemas.microsoft.com/office/drawing/2014/main" val="3239406484"/>
                    </a:ext>
                  </a:extLst>
                </a:gridCol>
                <a:gridCol w="2693607">
                  <a:extLst>
                    <a:ext uri="{9D8B030D-6E8A-4147-A177-3AD203B41FA5}">
                      <a16:colId xmlns:a16="http://schemas.microsoft.com/office/drawing/2014/main" val="2516157087"/>
                    </a:ext>
                  </a:extLst>
                </a:gridCol>
                <a:gridCol w="2911222">
                  <a:extLst>
                    <a:ext uri="{9D8B030D-6E8A-4147-A177-3AD203B41FA5}">
                      <a16:colId xmlns:a16="http://schemas.microsoft.com/office/drawing/2014/main" val="1532750662"/>
                    </a:ext>
                  </a:extLst>
                </a:gridCol>
                <a:gridCol w="2537648">
                  <a:extLst>
                    <a:ext uri="{9D8B030D-6E8A-4147-A177-3AD203B41FA5}">
                      <a16:colId xmlns:a16="http://schemas.microsoft.com/office/drawing/2014/main" val="3264377322"/>
                    </a:ext>
                  </a:extLst>
                </a:gridCol>
              </a:tblGrid>
              <a:tr h="316698">
                <a:tc>
                  <a:txBody>
                    <a:bodyPr/>
                    <a:lstStyle/>
                    <a:p>
                      <a:endParaRPr lang="en-US" sz="2000">
                        <a:solidFill>
                          <a:schemeClr val="tx1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>
                          <a:solidFill>
                            <a:schemeClr val="tx1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2030</a:t>
                      </a:r>
                      <a:endParaRPr lang="et-EE" sz="1600">
                        <a:solidFill>
                          <a:schemeClr val="tx1"/>
                        </a:solidFill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>
                          <a:solidFill>
                            <a:schemeClr val="tx1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2035</a:t>
                      </a:r>
                      <a:endParaRPr lang="et-EE" sz="1600">
                        <a:solidFill>
                          <a:schemeClr val="tx1"/>
                        </a:solidFill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>
                          <a:solidFill>
                            <a:schemeClr val="tx1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2040</a:t>
                      </a:r>
                      <a:endParaRPr lang="et-EE" sz="1600">
                        <a:solidFill>
                          <a:schemeClr val="tx1"/>
                        </a:solidFill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37626981"/>
                  </a:ext>
                </a:extLst>
              </a:tr>
              <a:tr h="253358">
                <a:tc gridSpan="2">
                  <a:txBody>
                    <a:bodyPr/>
                    <a:lstStyle/>
                    <a:p>
                      <a:r>
                        <a:rPr lang="et-EE" sz="1600" b="1" kern="1200">
                          <a:solidFill>
                            <a:schemeClr val="tx1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JUHITAVAD</a:t>
                      </a:r>
                      <a:r>
                        <a:rPr lang="et-EE" sz="1050" b="1">
                          <a:solidFill>
                            <a:schemeClr val="tx1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 </a:t>
                      </a:r>
                      <a:r>
                        <a:rPr lang="et-EE" sz="1600" b="1" kern="1200">
                          <a:solidFill>
                            <a:schemeClr val="tx1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VÕIMSUSED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t-EE" sz="1600" b="1" kern="1200">
                        <a:solidFill>
                          <a:schemeClr val="tx1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t-EE" sz="1600" b="1" kern="1200">
                        <a:solidFill>
                          <a:schemeClr val="tx1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430842"/>
                  </a:ext>
                </a:extLst>
              </a:tr>
              <a:tr h="506717">
                <a:tc>
                  <a:txBody>
                    <a:bodyPr/>
                    <a:lstStyle/>
                    <a:p>
                      <a:pPr algn="l"/>
                      <a:r>
                        <a:rPr lang="et-EE" sz="1600" b="1">
                          <a:solidFill>
                            <a:schemeClr val="tx1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Maagaasijaamad</a:t>
                      </a:r>
                      <a:endParaRPr lang="et-EE" sz="1600">
                        <a:solidFill>
                          <a:schemeClr val="tx1"/>
                        </a:solidFill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750 MW </a:t>
                      </a:r>
                      <a:endParaRPr lang="et-EE" sz="1600"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  <a:p>
                      <a:pPr algn="ctr"/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2200 töötundi </a:t>
                      </a:r>
                      <a:endParaRPr lang="et-EE" sz="1600"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750 MW </a:t>
                      </a:r>
                      <a:endParaRPr lang="et-EE" sz="1600"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  <a:p>
                      <a:pPr lvl="0" algn="ctr">
                        <a:buNone/>
                      </a:pPr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2200 töötundi</a:t>
                      </a:r>
                      <a:endParaRPr lang="et-EE" sz="1600"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0</a:t>
                      </a:r>
                      <a:endParaRPr lang="et-EE" sz="1600"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6621945"/>
                  </a:ext>
                </a:extLst>
              </a:tr>
              <a:tr h="669311">
                <a:tc>
                  <a:txBody>
                    <a:bodyPr/>
                    <a:lstStyle/>
                    <a:p>
                      <a:pPr algn="l"/>
                      <a:r>
                        <a:rPr lang="et-EE" sz="1600" b="1">
                          <a:solidFill>
                            <a:schemeClr val="tx1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Auvere elektrijaam</a:t>
                      </a:r>
                      <a:endParaRPr lang="et-EE" sz="1600">
                        <a:solidFill>
                          <a:schemeClr val="tx1"/>
                        </a:solidFill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t-EE" sz="1600" b="0"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272 MW põlevkivi, b</a:t>
                      </a:r>
                      <a:r>
                        <a:rPr lang="et-EE" sz="1600" b="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iomass ja uttegaas</a:t>
                      </a:r>
                      <a:endParaRPr lang="et-EE" sz="1600" b="0"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t-EE" sz="1600" b="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 272 MW põlevkivi, </a:t>
                      </a:r>
                      <a:r>
                        <a:rPr lang="et-EE" sz="1600" b="0" err="1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biomass</a:t>
                      </a:r>
                      <a:r>
                        <a:rPr lang="et-EE" sz="1600" b="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 ja uttegaas</a:t>
                      </a:r>
                      <a:endParaRPr lang="et-EE" sz="1600" b="0"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t-EE" sz="1600">
                        <a:solidFill>
                          <a:srgbClr val="000000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  <a:p>
                      <a:pPr lvl="0" algn="ctr">
                        <a:buNone/>
                      </a:pPr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0</a:t>
                      </a: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1044538"/>
                  </a:ext>
                </a:extLst>
              </a:tr>
              <a:tr h="506717">
                <a:tc>
                  <a:txBody>
                    <a:bodyPr/>
                    <a:lstStyle/>
                    <a:p>
                      <a:pPr algn="l"/>
                      <a:r>
                        <a:rPr lang="et-EE" sz="1600" b="1">
                          <a:solidFill>
                            <a:schemeClr val="tx1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CO2 neutraalsed jaamad </a:t>
                      </a:r>
                      <a:r>
                        <a:rPr lang="et-EE" sz="1600" b="0">
                          <a:solidFill>
                            <a:schemeClr val="tx1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(tuum, vesinik, </a:t>
                      </a:r>
                      <a:r>
                        <a:rPr lang="et-EE" sz="1600" b="0" err="1">
                          <a:solidFill>
                            <a:schemeClr val="tx1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biogaas</a:t>
                      </a:r>
                      <a:r>
                        <a:rPr lang="et-EE" sz="1600" b="0">
                          <a:solidFill>
                            <a:schemeClr val="tx1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0</a:t>
                      </a:r>
                      <a:endParaRPr lang="et-EE" sz="1600"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0</a:t>
                      </a:r>
                      <a:endParaRPr lang="et-EE" sz="1600"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1000 MW</a:t>
                      </a:r>
                      <a:endParaRPr lang="et-EE" sz="1600"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27259343"/>
                  </a:ext>
                </a:extLst>
              </a:tr>
              <a:tr h="253358">
                <a:tc>
                  <a:txBody>
                    <a:bodyPr/>
                    <a:lstStyle/>
                    <a:p>
                      <a:pPr algn="l"/>
                      <a:r>
                        <a:rPr lang="et-EE" sz="1600" b="1">
                          <a:solidFill>
                            <a:schemeClr val="tx1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Uttegaas</a:t>
                      </a:r>
                      <a:endParaRPr lang="et-EE" sz="1600">
                        <a:solidFill>
                          <a:schemeClr val="tx1"/>
                        </a:solidFill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78 MW</a:t>
                      </a:r>
                      <a:endParaRPr lang="et-EE" sz="1600"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78 MW</a:t>
                      </a:r>
                      <a:endParaRPr lang="et-EE" sz="1600"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78 MW </a:t>
                      </a:r>
                      <a:endParaRPr lang="et-EE" sz="1600"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8969553"/>
                  </a:ext>
                </a:extLst>
              </a:tr>
              <a:tr h="506717">
                <a:tc>
                  <a:txBody>
                    <a:bodyPr/>
                    <a:lstStyle/>
                    <a:p>
                      <a:pPr algn="l"/>
                      <a:r>
                        <a:rPr lang="et-EE" sz="1600" b="1">
                          <a:solidFill>
                            <a:schemeClr val="tx1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Biomassil </a:t>
                      </a:r>
                      <a:r>
                        <a:rPr lang="et-EE" sz="1600" b="1" err="1">
                          <a:solidFill>
                            <a:schemeClr val="tx1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koostoostmisjaamad</a:t>
                      </a:r>
                      <a:endParaRPr lang="et-EE" sz="1600">
                        <a:solidFill>
                          <a:schemeClr val="tx1"/>
                        </a:solidFill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150 MW elekter </a:t>
                      </a:r>
                      <a:endParaRPr lang="et-EE" sz="1600"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150 MW elekter </a:t>
                      </a:r>
                      <a:endParaRPr lang="et-EE" sz="1600"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150 MW elekter </a:t>
                      </a:r>
                      <a:endParaRPr lang="et-EE" sz="1600"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384195"/>
                  </a:ext>
                </a:extLst>
              </a:tr>
              <a:tr h="253358">
                <a:tc>
                  <a:txBody>
                    <a:bodyPr/>
                    <a:lstStyle/>
                    <a:p>
                      <a:pPr algn="l"/>
                      <a:r>
                        <a:rPr lang="et-EE" sz="1600" b="1">
                          <a:solidFill>
                            <a:schemeClr val="tx1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Iru elektrijaam</a:t>
                      </a:r>
                      <a:endParaRPr lang="et-EE" sz="1600">
                        <a:solidFill>
                          <a:schemeClr val="tx1"/>
                        </a:solidFill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17 MW </a:t>
                      </a:r>
                      <a:endParaRPr lang="et-EE" sz="1600"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17 MW </a:t>
                      </a:r>
                      <a:endParaRPr lang="et-EE" sz="1600"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17 MW </a:t>
                      </a:r>
                      <a:endParaRPr lang="et-EE" sz="1600"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04578764"/>
                  </a:ext>
                </a:extLst>
              </a:tr>
              <a:tr h="530756">
                <a:tc gridSpan="2">
                  <a:txBody>
                    <a:bodyPr/>
                    <a:lstStyle/>
                    <a:p>
                      <a:pPr algn="l"/>
                      <a:r>
                        <a:rPr lang="et-EE" sz="1600" b="1" kern="1200">
                          <a:solidFill>
                            <a:schemeClr val="tx1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JUHITAMATUD TAASTUVAD VÕIMSUSED</a:t>
                      </a: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t-E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endParaRPr lang="et-EE" sz="1600" b="1" kern="1200">
                        <a:solidFill>
                          <a:schemeClr val="tx1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t-EE" sz="1600" b="1" kern="1200">
                        <a:solidFill>
                          <a:schemeClr val="tx1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887743"/>
                  </a:ext>
                </a:extLst>
              </a:tr>
              <a:tr h="760075">
                <a:tc>
                  <a:txBody>
                    <a:bodyPr/>
                    <a:lstStyle/>
                    <a:p>
                      <a:pPr algn="l"/>
                      <a:r>
                        <a:rPr lang="et-EE" sz="1400" b="1">
                          <a:solidFill>
                            <a:schemeClr val="tx1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Tuul</a:t>
                      </a:r>
                      <a:endParaRPr lang="et-EE" sz="1400">
                        <a:solidFill>
                          <a:schemeClr val="tx1"/>
                        </a:solidFill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2850 MW</a:t>
                      </a:r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 maismaal</a:t>
                      </a:r>
                      <a:endParaRPr lang="et-EE" sz="1600"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68580" marR="68580" marT="0" marB="0" anchor="ctr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4000 MW</a:t>
                      </a:r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, sh </a:t>
                      </a:r>
                      <a:endParaRPr lang="et-EE" sz="1600"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  <a:p>
                      <a:pPr algn="ctr"/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- 3000 MW maismaal </a:t>
                      </a:r>
                      <a:endParaRPr lang="et-EE" sz="1600"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  <a:p>
                      <a:pPr algn="ctr"/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- 1000 MW merel</a:t>
                      </a:r>
                      <a:endParaRPr lang="et-EE" sz="1600"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 b="1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4500 MW</a:t>
                      </a:r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, sh </a:t>
                      </a:r>
                      <a:endParaRPr lang="et-EE" sz="1600"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  <a:p>
                      <a:pPr algn="ctr"/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- 3000 MW maismaal </a:t>
                      </a:r>
                      <a:endParaRPr lang="et-EE" sz="1600"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  <a:p>
                      <a:pPr algn="ctr"/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- 1500 MW merel</a:t>
                      </a:r>
                      <a:endParaRPr lang="et-EE" sz="1600"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04196946"/>
                  </a:ext>
                </a:extLst>
              </a:tr>
              <a:tr h="318677">
                <a:tc>
                  <a:txBody>
                    <a:bodyPr/>
                    <a:lstStyle/>
                    <a:p>
                      <a:pPr algn="l"/>
                      <a:r>
                        <a:rPr lang="et-EE" sz="1400" b="1">
                          <a:solidFill>
                            <a:schemeClr val="tx1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Päike</a:t>
                      </a:r>
                      <a:endParaRPr lang="et-EE" sz="1400">
                        <a:solidFill>
                          <a:schemeClr val="tx1"/>
                        </a:solidFill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68580" marR="68580" marT="0" marB="0" anchor="ctr">
                    <a:lnL w="12700" cmpd="sng">
                      <a:noFill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1480 MW</a:t>
                      </a:r>
                      <a:endParaRPr lang="et-EE" sz="1600"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1600 MW</a:t>
                      </a:r>
                      <a:endParaRPr lang="et-EE" sz="1600"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2500 MW</a:t>
                      </a:r>
                      <a:endParaRPr lang="et-EE" sz="1600"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62526236"/>
                  </a:ext>
                </a:extLst>
              </a:tr>
              <a:tr h="253358">
                <a:tc>
                  <a:txBody>
                    <a:bodyPr/>
                    <a:lstStyle/>
                    <a:p>
                      <a:pPr algn="l"/>
                      <a:r>
                        <a:rPr lang="et-EE" sz="1400" b="1" err="1">
                          <a:solidFill>
                            <a:schemeClr val="tx1"/>
                          </a:solidFill>
                          <a:effectLst/>
                          <a:latin typeface="Roboto Light" panose="02000000000000000000" pitchFamily="2" charset="0"/>
                          <a:ea typeface="Roboto Light" panose="02000000000000000000" pitchFamily="2" charset="0"/>
                          <a:cs typeface="Roboto Light" panose="02000000000000000000" pitchFamily="2" charset="0"/>
                        </a:rPr>
                        <a:t>Hüdro</a:t>
                      </a:r>
                      <a:endParaRPr lang="et-EE" sz="1400">
                        <a:solidFill>
                          <a:schemeClr val="tx1"/>
                        </a:solidFill>
                        <a:effectLst/>
                        <a:latin typeface="Roboto Light" panose="02000000000000000000" pitchFamily="2" charset="0"/>
                        <a:ea typeface="Roboto Light" panose="02000000000000000000" pitchFamily="2" charset="0"/>
                        <a:cs typeface="Roboto Light" panose="02000000000000000000" pitchFamily="2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tabLst>
                          <a:tab pos="741680" algn="ctr"/>
                        </a:tabLst>
                      </a:pPr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7.2 MW</a:t>
                      </a:r>
                      <a:endParaRPr lang="et-EE" sz="1600"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7.2 MW</a:t>
                      </a:r>
                      <a:endParaRPr lang="et-EE" sz="1600"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7.2 MW</a:t>
                      </a:r>
                      <a:endParaRPr lang="et-EE" sz="1600"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71025615"/>
                  </a:ext>
                </a:extLst>
              </a:tr>
              <a:tr h="253358">
                <a:tc>
                  <a:txBody>
                    <a:bodyPr/>
                    <a:lstStyle/>
                    <a:p>
                      <a:pPr algn="l"/>
                      <a:r>
                        <a:rPr lang="et-EE" sz="1400" b="1">
                          <a:solidFill>
                            <a:schemeClr val="tx1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Salvestus</a:t>
                      </a:r>
                      <a:endParaRPr lang="et-EE" sz="1400">
                        <a:solidFill>
                          <a:schemeClr val="tx1"/>
                        </a:solidFill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500 MW</a:t>
                      </a:r>
                      <a:endParaRPr lang="et-EE" sz="1600"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680 MW</a:t>
                      </a:r>
                      <a:endParaRPr lang="et-EE" sz="1600"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t-EE" sz="1600">
                          <a:solidFill>
                            <a:srgbClr val="000000"/>
                          </a:solidFill>
                          <a:effectLst/>
                          <a:latin typeface="Roboto Light"/>
                          <a:ea typeface="Roboto Light"/>
                          <a:cs typeface="Roboto Light"/>
                        </a:rPr>
                        <a:t>680 MW</a:t>
                      </a:r>
                      <a:endParaRPr lang="et-EE" sz="1600">
                        <a:effectLst/>
                        <a:latin typeface="Roboto Light"/>
                        <a:ea typeface="Roboto Light"/>
                        <a:cs typeface="Roboto Light"/>
                      </a:endParaRPr>
                    </a:p>
                  </a:txBody>
                  <a:tcPr marL="68580" marR="68580" marT="0" marB="0">
                    <a:lnL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3334228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76BEABA-CB2C-C599-BA81-373E0A80334C}"/>
              </a:ext>
            </a:extLst>
          </p:cNvPr>
          <p:cNvSpPr txBox="1"/>
          <p:nvPr/>
        </p:nvSpPr>
        <p:spPr>
          <a:xfrm>
            <a:off x="1415856" y="412829"/>
            <a:ext cx="989635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t-EE" sz="3600" dirty="0">
                <a:solidFill>
                  <a:srgbClr val="003087"/>
                </a:solidFill>
                <a:latin typeface="Roboto Light"/>
                <a:ea typeface="Roboto Light"/>
                <a:cs typeface="Roboto Light"/>
              </a:rPr>
              <a:t>Elektritootmise eesmärgid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B95D93-DF5E-9279-83D9-08D48D11CCAB}"/>
              </a:ext>
            </a:extLst>
          </p:cNvPr>
          <p:cNvSpPr txBox="1"/>
          <p:nvPr/>
        </p:nvSpPr>
        <p:spPr>
          <a:xfrm>
            <a:off x="8313563" y="6582648"/>
            <a:ext cx="6151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/>
              <a:t>Ei sisalda soojatootmise võimsusi</a:t>
            </a:r>
          </a:p>
        </p:txBody>
      </p:sp>
    </p:spTree>
    <p:extLst>
      <p:ext uri="{BB962C8B-B14F-4D97-AF65-F5344CB8AC3E}">
        <p14:creationId xmlns:p14="http://schemas.microsoft.com/office/powerpoint/2010/main" val="2086117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E5A815BF-BAA0-7CC6-7B46-EFF2D0550BF6}"/>
              </a:ext>
            </a:extLst>
          </p:cNvPr>
          <p:cNvCxnSpPr/>
          <p:nvPr/>
        </p:nvCxnSpPr>
        <p:spPr>
          <a:xfrm>
            <a:off x="856308" y="5390964"/>
            <a:ext cx="10628245" cy="0"/>
          </a:xfrm>
          <a:prstGeom prst="straightConnector1">
            <a:avLst/>
          </a:prstGeom>
          <a:noFill/>
          <a:ln w="12701" cap="sq">
            <a:solidFill>
              <a:srgbClr val="003087"/>
            </a:solidFill>
            <a:prstDash val="solid"/>
            <a:round/>
          </a:ln>
        </p:spPr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DA33CC0-3C65-7427-ECF5-263812BC52BC}"/>
              </a:ext>
            </a:extLst>
          </p:cNvPr>
          <p:cNvSpPr txBox="1"/>
          <p:nvPr/>
        </p:nvSpPr>
        <p:spPr>
          <a:xfrm>
            <a:off x="289910" y="5590184"/>
            <a:ext cx="1687013" cy="110799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800" b="0" i="0" u="none" strike="noStrike" kern="1200" cap="none" spc="0" baseline="0">
                <a:solidFill>
                  <a:srgbClr val="003087"/>
                </a:solidFill>
                <a:uFillTx/>
                <a:latin typeface="Roboto"/>
                <a:ea typeface="Roboto"/>
                <a:cs typeface="Roboto"/>
              </a:rPr>
              <a:t>Kliimakindla majanduse seaduse rakendumine</a:t>
            </a:r>
            <a:endParaRPr lang="en-US" sz="1800" b="0" i="0" u="none" strike="noStrike" kern="1200" cap="none" spc="0" baseline="0">
              <a:solidFill>
                <a:srgbClr val="003087"/>
              </a:solidFill>
              <a:uFillTx/>
              <a:latin typeface="Roboto"/>
              <a:ea typeface="Roboto"/>
              <a:cs typeface="Roboto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29641B-EBBF-7A1A-D527-485EC2591B5A}"/>
              </a:ext>
            </a:extLst>
          </p:cNvPr>
          <p:cNvSpPr txBox="1"/>
          <p:nvPr/>
        </p:nvSpPr>
        <p:spPr>
          <a:xfrm>
            <a:off x="7804303" y="5615220"/>
            <a:ext cx="168701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800" b="0" i="0" u="none" strike="noStrike" kern="1200" cap="none" spc="0" baseline="0">
                <a:solidFill>
                  <a:srgbClr val="00308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2040</a:t>
            </a:r>
            <a:endParaRPr lang="en-US" sz="1800" b="0" i="0" u="none" strike="noStrike" kern="1200" cap="none" spc="0" baseline="0">
              <a:solidFill>
                <a:srgbClr val="003087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A31D8E-51C0-117C-A390-1EAF9604F468}"/>
              </a:ext>
            </a:extLst>
          </p:cNvPr>
          <p:cNvSpPr txBox="1"/>
          <p:nvPr/>
        </p:nvSpPr>
        <p:spPr>
          <a:xfrm>
            <a:off x="10188665" y="5615220"/>
            <a:ext cx="168701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800" b="0" i="0" u="none" strike="noStrike" kern="1200" cap="none" spc="0" baseline="0">
                <a:solidFill>
                  <a:srgbClr val="00308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2050</a:t>
            </a:r>
            <a:endParaRPr lang="en-US" sz="1800" b="0" i="0" u="none" strike="noStrike" kern="1200" cap="none" spc="0" baseline="0">
              <a:solidFill>
                <a:srgbClr val="003087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cxnSp>
        <p:nvCxnSpPr>
          <p:cNvPr id="6" name="Straight Connector 17">
            <a:extLst>
              <a:ext uri="{FF2B5EF4-FFF2-40B4-BE49-F238E27FC236}">
                <a16:creationId xmlns:a16="http://schemas.microsoft.com/office/drawing/2014/main" id="{3441D68C-DE6D-D861-A73A-AAC0CC1661AC}"/>
              </a:ext>
            </a:extLst>
          </p:cNvPr>
          <p:cNvCxnSpPr/>
          <p:nvPr/>
        </p:nvCxnSpPr>
        <p:spPr>
          <a:xfrm>
            <a:off x="1102738" y="5111998"/>
            <a:ext cx="0" cy="387797"/>
          </a:xfrm>
          <a:prstGeom prst="straightConnector1">
            <a:avLst/>
          </a:prstGeom>
          <a:noFill/>
          <a:ln w="12701" cap="flat">
            <a:solidFill>
              <a:srgbClr val="003087"/>
            </a:solidFill>
            <a:prstDash val="solid"/>
            <a:miter/>
          </a:ln>
        </p:spPr>
      </p:cxnSp>
      <p:cxnSp>
        <p:nvCxnSpPr>
          <p:cNvPr id="7" name="Straight Connector 22">
            <a:extLst>
              <a:ext uri="{FF2B5EF4-FFF2-40B4-BE49-F238E27FC236}">
                <a16:creationId xmlns:a16="http://schemas.microsoft.com/office/drawing/2014/main" id="{254CB8D4-8867-1388-18BB-9FAFD999DCFE}"/>
              </a:ext>
            </a:extLst>
          </p:cNvPr>
          <p:cNvCxnSpPr/>
          <p:nvPr/>
        </p:nvCxnSpPr>
        <p:spPr>
          <a:xfrm>
            <a:off x="8647809" y="4869591"/>
            <a:ext cx="0" cy="633944"/>
          </a:xfrm>
          <a:prstGeom prst="straightConnector1">
            <a:avLst/>
          </a:prstGeom>
          <a:noFill/>
          <a:ln w="12701" cap="flat">
            <a:solidFill>
              <a:srgbClr val="003087"/>
            </a:solidFill>
            <a:prstDash val="solid"/>
            <a:miter/>
          </a:ln>
        </p:spPr>
      </p:cxnSp>
      <p:cxnSp>
        <p:nvCxnSpPr>
          <p:cNvPr id="8" name="Straight Connector 23">
            <a:extLst>
              <a:ext uri="{FF2B5EF4-FFF2-40B4-BE49-F238E27FC236}">
                <a16:creationId xmlns:a16="http://schemas.microsoft.com/office/drawing/2014/main" id="{F6ECA59D-2D70-58A0-334C-1E91EF92175E}"/>
              </a:ext>
            </a:extLst>
          </p:cNvPr>
          <p:cNvCxnSpPr>
            <a:stCxn id="9" idx="2"/>
          </p:cNvCxnSpPr>
          <p:nvPr/>
        </p:nvCxnSpPr>
        <p:spPr>
          <a:xfrm>
            <a:off x="11032172" y="4176338"/>
            <a:ext cx="9" cy="1327197"/>
          </a:xfrm>
          <a:prstGeom prst="straightConnector1">
            <a:avLst/>
          </a:prstGeom>
          <a:noFill/>
          <a:ln w="12701" cap="flat">
            <a:solidFill>
              <a:srgbClr val="003087"/>
            </a:solidFill>
            <a:prstDash val="solid"/>
            <a:miter/>
          </a:ln>
        </p:spPr>
      </p:cxnSp>
      <p:sp>
        <p:nvSpPr>
          <p:cNvPr id="9" name="TextBox 6">
            <a:extLst>
              <a:ext uri="{FF2B5EF4-FFF2-40B4-BE49-F238E27FC236}">
                <a16:creationId xmlns:a16="http://schemas.microsoft.com/office/drawing/2014/main" id="{D317BB7A-1BB4-31DA-8519-A0D1440B8B53}"/>
              </a:ext>
            </a:extLst>
          </p:cNvPr>
          <p:cNvSpPr txBox="1"/>
          <p:nvPr/>
        </p:nvSpPr>
        <p:spPr>
          <a:xfrm>
            <a:off x="10058601" y="3530004"/>
            <a:ext cx="1947141" cy="646334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800" b="0" i="0" u="none" strike="noStrike" kern="1200" cap="none" spc="0" baseline="0" dirty="0">
                <a:solidFill>
                  <a:srgbClr val="003087"/>
                </a:solidFill>
                <a:uFillTx/>
                <a:latin typeface="Roboto"/>
              </a:rPr>
              <a:t>Kliimaneutraalne Eesti</a:t>
            </a:r>
          </a:p>
        </p:txBody>
      </p:sp>
      <p:pic>
        <p:nvPicPr>
          <p:cNvPr id="10" name="Picture 67">
            <a:extLst>
              <a:ext uri="{FF2B5EF4-FFF2-40B4-BE49-F238E27FC236}">
                <a16:creationId xmlns:a16="http://schemas.microsoft.com/office/drawing/2014/main" id="{065A838F-275F-F94E-AEB2-0DF592AC9A9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722620" y="2999332"/>
            <a:ext cx="619103" cy="415018"/>
          </a:xfrm>
          <a:prstGeom prst="rect">
            <a:avLst/>
          </a:prstGeom>
          <a:noFill/>
          <a:ln cap="flat">
            <a:noFill/>
          </a:ln>
        </p:spPr>
      </p:pic>
      <p:cxnSp>
        <p:nvCxnSpPr>
          <p:cNvPr id="11" name="Straight Connector 17">
            <a:extLst>
              <a:ext uri="{FF2B5EF4-FFF2-40B4-BE49-F238E27FC236}">
                <a16:creationId xmlns:a16="http://schemas.microsoft.com/office/drawing/2014/main" id="{941D9279-1288-C8E3-C665-758094324A80}"/>
              </a:ext>
            </a:extLst>
          </p:cNvPr>
          <p:cNvCxnSpPr>
            <a:cxnSpLocks/>
          </p:cNvCxnSpPr>
          <p:nvPr/>
        </p:nvCxnSpPr>
        <p:spPr>
          <a:xfrm>
            <a:off x="3363501" y="5111998"/>
            <a:ext cx="0" cy="387797"/>
          </a:xfrm>
          <a:prstGeom prst="straightConnector1">
            <a:avLst/>
          </a:prstGeom>
          <a:noFill/>
          <a:ln w="12701" cap="flat">
            <a:solidFill>
              <a:srgbClr val="003087"/>
            </a:solidFill>
            <a:prstDash val="solid"/>
            <a:miter/>
          </a:ln>
        </p:spPr>
      </p:cxnSp>
      <p:sp>
        <p:nvSpPr>
          <p:cNvPr id="12" name="TextBox 10">
            <a:extLst>
              <a:ext uri="{FF2B5EF4-FFF2-40B4-BE49-F238E27FC236}">
                <a16:creationId xmlns:a16="http://schemas.microsoft.com/office/drawing/2014/main" id="{D1607631-65E1-B97D-B559-32E14CFE0BB1}"/>
              </a:ext>
            </a:extLst>
          </p:cNvPr>
          <p:cNvSpPr txBox="1"/>
          <p:nvPr/>
        </p:nvSpPr>
        <p:spPr>
          <a:xfrm>
            <a:off x="2559405" y="5615220"/>
            <a:ext cx="168701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800" b="0" i="0" u="none" strike="noStrike" kern="1200" cap="none" spc="0" baseline="0">
                <a:solidFill>
                  <a:srgbClr val="00308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2030</a:t>
            </a:r>
            <a:endParaRPr lang="en-US" sz="1800" b="0" i="0" u="none" strike="noStrike" kern="1200" cap="none" spc="0" baseline="0">
              <a:solidFill>
                <a:srgbClr val="003087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cxnSp>
        <p:nvCxnSpPr>
          <p:cNvPr id="13" name="Straight Connector 17">
            <a:extLst>
              <a:ext uri="{FF2B5EF4-FFF2-40B4-BE49-F238E27FC236}">
                <a16:creationId xmlns:a16="http://schemas.microsoft.com/office/drawing/2014/main" id="{FF1320E4-8242-24E4-36EC-67B3DFF55B5E}"/>
              </a:ext>
            </a:extLst>
          </p:cNvPr>
          <p:cNvCxnSpPr/>
          <p:nvPr/>
        </p:nvCxnSpPr>
        <p:spPr>
          <a:xfrm>
            <a:off x="6089410" y="3429000"/>
            <a:ext cx="0" cy="2081485"/>
          </a:xfrm>
          <a:prstGeom prst="straightConnector1">
            <a:avLst/>
          </a:prstGeom>
          <a:noFill/>
          <a:ln w="12701" cap="flat">
            <a:solidFill>
              <a:srgbClr val="003087"/>
            </a:solidFill>
            <a:prstDash val="solid"/>
            <a:miter/>
          </a:ln>
        </p:spPr>
      </p:cxnSp>
      <p:sp>
        <p:nvSpPr>
          <p:cNvPr id="14" name="TextBox 21">
            <a:extLst>
              <a:ext uri="{FF2B5EF4-FFF2-40B4-BE49-F238E27FC236}">
                <a16:creationId xmlns:a16="http://schemas.microsoft.com/office/drawing/2014/main" id="{A45CFC5F-D5A8-67CA-CB42-2B76FDBA1635}"/>
              </a:ext>
            </a:extLst>
          </p:cNvPr>
          <p:cNvSpPr txBox="1"/>
          <p:nvPr/>
        </p:nvSpPr>
        <p:spPr>
          <a:xfrm>
            <a:off x="5245903" y="5615220"/>
            <a:ext cx="1687013" cy="27699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800" b="0" i="0" u="none" strike="noStrike" kern="1200" cap="none" spc="0" baseline="0">
                <a:solidFill>
                  <a:srgbClr val="00308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2035</a:t>
            </a:r>
            <a:endParaRPr lang="en-US" sz="1800" b="0" i="0" u="none" strike="noStrike" kern="1200" cap="none" spc="0" baseline="0">
              <a:solidFill>
                <a:srgbClr val="003087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15" name="TextBox 27">
            <a:extLst>
              <a:ext uri="{FF2B5EF4-FFF2-40B4-BE49-F238E27FC236}">
                <a16:creationId xmlns:a16="http://schemas.microsoft.com/office/drawing/2014/main" id="{80D37AB5-BEF5-EF17-6E59-1D92D74D741A}"/>
              </a:ext>
            </a:extLst>
          </p:cNvPr>
          <p:cNvSpPr txBox="1"/>
          <p:nvPr/>
        </p:nvSpPr>
        <p:spPr>
          <a:xfrm>
            <a:off x="7839178" y="6469526"/>
            <a:ext cx="1687013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400" b="0" i="0" u="none" strike="noStrike" kern="1200" cap="none" spc="0" baseline="0">
                <a:solidFill>
                  <a:srgbClr val="00308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-57%</a:t>
            </a:r>
            <a:endParaRPr lang="en-US" sz="1400" b="0" i="0" u="none" strike="noStrike" kern="1200" cap="none" spc="0" baseline="0">
              <a:solidFill>
                <a:srgbClr val="003087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16" name="TextBox 29">
            <a:extLst>
              <a:ext uri="{FF2B5EF4-FFF2-40B4-BE49-F238E27FC236}">
                <a16:creationId xmlns:a16="http://schemas.microsoft.com/office/drawing/2014/main" id="{07F8E1B3-B863-F741-7AD9-4057D479F0A3}"/>
              </a:ext>
            </a:extLst>
          </p:cNvPr>
          <p:cNvSpPr txBox="1"/>
          <p:nvPr/>
        </p:nvSpPr>
        <p:spPr>
          <a:xfrm>
            <a:off x="2559405" y="6511808"/>
            <a:ext cx="1687013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400" b="0" i="0" u="none" strike="noStrike" kern="1200" cap="none" spc="0" baseline="0">
                <a:solidFill>
                  <a:srgbClr val="00308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14,3 mln t CO</a:t>
            </a:r>
            <a:r>
              <a:rPr lang="et-EE" sz="1400" b="0" i="0" u="none" strike="noStrike" kern="1200" cap="none" spc="0" baseline="-25000">
                <a:solidFill>
                  <a:srgbClr val="00308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2</a:t>
            </a:r>
            <a:endParaRPr lang="en-US" sz="1400" b="0" i="0" u="none" strike="noStrike" kern="1200" cap="none" spc="0" baseline="-25000">
              <a:solidFill>
                <a:srgbClr val="003087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17" name="TextBox 26">
            <a:extLst>
              <a:ext uri="{FF2B5EF4-FFF2-40B4-BE49-F238E27FC236}">
                <a16:creationId xmlns:a16="http://schemas.microsoft.com/office/drawing/2014/main" id="{B1D7FDA7-9C35-A5D8-FFCE-20950899F0FA}"/>
              </a:ext>
            </a:extLst>
          </p:cNvPr>
          <p:cNvSpPr txBox="1"/>
          <p:nvPr/>
        </p:nvSpPr>
        <p:spPr>
          <a:xfrm>
            <a:off x="5255898" y="6497872"/>
            <a:ext cx="1687013" cy="21544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400" b="0" i="0" u="none" strike="noStrike" kern="1200" cap="none" spc="0" baseline="0">
                <a:solidFill>
                  <a:srgbClr val="003087"/>
                </a:solidFill>
                <a:uFillTx/>
                <a:latin typeface="Roboto" pitchFamily="2"/>
                <a:ea typeface="Roboto" pitchFamily="2"/>
                <a:cs typeface="Roboto" pitchFamily="2"/>
              </a:rPr>
              <a:t>-29%</a:t>
            </a:r>
            <a:endParaRPr lang="en-US" sz="1400" b="0" i="0" u="none" strike="noStrike" kern="1200" cap="none" spc="0" baseline="0">
              <a:solidFill>
                <a:srgbClr val="003087"/>
              </a:solidFill>
              <a:uFillTx/>
              <a:latin typeface="Roboto" pitchFamily="2"/>
              <a:ea typeface="Roboto" pitchFamily="2"/>
              <a:cs typeface="Roboto" pitchFamily="2"/>
            </a:endParaRPr>
          </a:p>
        </p:txBody>
      </p:sp>
      <p:sp>
        <p:nvSpPr>
          <p:cNvPr id="18" name="TextBox 40">
            <a:extLst>
              <a:ext uri="{FF2B5EF4-FFF2-40B4-BE49-F238E27FC236}">
                <a16:creationId xmlns:a16="http://schemas.microsoft.com/office/drawing/2014/main" id="{F5D1E7B4-24AC-613F-33B8-1727FC648A13}"/>
              </a:ext>
            </a:extLst>
          </p:cNvPr>
          <p:cNvSpPr txBox="1"/>
          <p:nvPr/>
        </p:nvSpPr>
        <p:spPr>
          <a:xfrm>
            <a:off x="412211" y="1984632"/>
            <a:ext cx="2445489" cy="295465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200" b="0" i="0" u="none" strike="noStrike" kern="1200" cap="none" spc="0" baseline="0" dirty="0">
                <a:solidFill>
                  <a:srgbClr val="003087"/>
                </a:solidFill>
                <a:uFillTx/>
                <a:latin typeface="Roboto"/>
              </a:rPr>
              <a:t>Põlevkivi kaevandamise load toodeteks, mis ei ole kütused ega energiakandjad.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200" b="0" i="0" u="none" strike="noStrike" kern="1200" cap="none" spc="0" baseline="0" dirty="0">
                <a:solidFill>
                  <a:srgbClr val="003087"/>
                </a:solidFill>
                <a:uFillTx/>
                <a:latin typeface="Roboto"/>
              </a:rPr>
              <a:t>Lihtsam vähese heitega tehnoloogiate katsetamine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200" b="0" i="0" u="none" strike="noStrike" kern="1200" cap="none" spc="0" baseline="0" dirty="0">
                <a:solidFill>
                  <a:srgbClr val="003087"/>
                </a:solidFill>
                <a:uFillTx/>
                <a:latin typeface="Roboto"/>
              </a:rPr>
              <a:t>CO</a:t>
            </a:r>
            <a:r>
              <a:rPr lang="et-EE" sz="1200" b="0" i="0" u="none" strike="noStrike" kern="1200" cap="none" spc="0" baseline="-25000" dirty="0">
                <a:solidFill>
                  <a:srgbClr val="003087"/>
                </a:solidFill>
                <a:uFillTx/>
                <a:latin typeface="Roboto"/>
              </a:rPr>
              <a:t>2</a:t>
            </a:r>
            <a:r>
              <a:rPr lang="et-EE" sz="1200" b="0" i="0" u="none" strike="noStrike" kern="1200" cap="none" spc="0" baseline="0" dirty="0">
                <a:solidFill>
                  <a:srgbClr val="003087"/>
                </a:solidFill>
                <a:uFillTx/>
                <a:latin typeface="Roboto"/>
              </a:rPr>
              <a:t> raha ettevõtetele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200" b="0" i="0" u="none" strike="noStrike" kern="1200" cap="none" spc="0" baseline="0" dirty="0">
                <a:solidFill>
                  <a:srgbClr val="003087"/>
                </a:solidFill>
                <a:uFillTx/>
                <a:latin typeface="Roboto"/>
              </a:rPr>
              <a:t>Tehnoloogia arendamise teekaardid 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200" b="0" i="0" u="none" strike="noStrike" kern="1200" cap="none" spc="0" baseline="0" dirty="0">
                <a:solidFill>
                  <a:srgbClr val="003087"/>
                </a:solidFill>
                <a:uFillTx/>
                <a:latin typeface="Roboto"/>
              </a:rPr>
              <a:t>Regulaarsed kliimaaruanded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200" b="0" i="0" u="none" strike="noStrike" kern="1200" cap="none" spc="0" baseline="0" dirty="0">
                <a:solidFill>
                  <a:srgbClr val="003087"/>
                </a:solidFill>
                <a:uFillTx/>
                <a:latin typeface="Roboto"/>
              </a:rPr>
              <a:t>Kliimaeesmärgid </a:t>
            </a:r>
            <a:r>
              <a:rPr lang="et-EE" sz="1200" b="0" i="0" u="none" strike="noStrike" kern="1200" cap="none" spc="0" baseline="0" dirty="0" err="1">
                <a:solidFill>
                  <a:srgbClr val="003087"/>
                </a:solidFill>
                <a:uFillTx/>
                <a:latin typeface="Roboto"/>
              </a:rPr>
              <a:t>KOVide</a:t>
            </a:r>
            <a:r>
              <a:rPr lang="et-EE" sz="1200" b="0" i="0" u="none" strike="noStrike" kern="1200" cap="none" spc="0" baseline="0" dirty="0">
                <a:solidFill>
                  <a:srgbClr val="003087"/>
                </a:solidFill>
                <a:uFillTx/>
                <a:latin typeface="Roboto"/>
              </a:rPr>
              <a:t> strateegilise planeerimise osa</a:t>
            </a:r>
          </a:p>
          <a:p>
            <a:pPr marR="0" lvl="0" algn="l" defTabSz="914400" rtl="0" fontAlgn="auto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200" b="0" i="0" u="none" strike="noStrike" kern="1200" cap="none" spc="0" baseline="0" dirty="0">
                <a:solidFill>
                  <a:srgbClr val="003087"/>
                </a:solidFill>
                <a:uFillTx/>
                <a:latin typeface="Roboto"/>
              </a:rPr>
              <a:t>Suurem fookus kliimamuutustega kohanemisele</a:t>
            </a:r>
          </a:p>
        </p:txBody>
      </p:sp>
      <p:sp>
        <p:nvSpPr>
          <p:cNvPr id="19" name="TextBox 42">
            <a:extLst>
              <a:ext uri="{FF2B5EF4-FFF2-40B4-BE49-F238E27FC236}">
                <a16:creationId xmlns:a16="http://schemas.microsoft.com/office/drawing/2014/main" id="{51A1DD4C-CE06-1E0B-60E3-37C8C27727E2}"/>
              </a:ext>
            </a:extLst>
          </p:cNvPr>
          <p:cNvSpPr txBox="1"/>
          <p:nvPr/>
        </p:nvSpPr>
        <p:spPr>
          <a:xfrm>
            <a:off x="2914156" y="3142856"/>
            <a:ext cx="2445489" cy="172124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200" b="0" i="0" u="none" strike="noStrike" kern="1200" cap="none" spc="0" baseline="0" dirty="0">
                <a:solidFill>
                  <a:srgbClr val="003087"/>
                </a:solidFill>
                <a:uFillTx/>
                <a:latin typeface="Roboto"/>
                <a:ea typeface="Aptos" pitchFamily="34"/>
                <a:cs typeface="Times New Roman"/>
              </a:rPr>
              <a:t>Hinnatakse suurte taristuobjektide CO</a:t>
            </a:r>
            <a:r>
              <a:rPr lang="et-EE" sz="1200" b="0" i="0" u="none" strike="noStrike" kern="1200" cap="none" spc="0" baseline="-25000" dirty="0">
                <a:solidFill>
                  <a:srgbClr val="003087"/>
                </a:solidFill>
                <a:uFillTx/>
                <a:latin typeface="Roboto"/>
                <a:ea typeface="Aptos" pitchFamily="34"/>
                <a:cs typeface="Times New Roman"/>
              </a:rPr>
              <a:t>2</a:t>
            </a:r>
            <a:r>
              <a:rPr lang="et-EE" sz="1200" b="0" i="0" u="none" strike="noStrike" kern="1200" cap="none" spc="0" baseline="0" dirty="0">
                <a:solidFill>
                  <a:srgbClr val="003087"/>
                </a:solidFill>
                <a:uFillTx/>
                <a:latin typeface="Roboto"/>
                <a:ea typeface="Aptos" pitchFamily="34"/>
                <a:cs typeface="Times New Roman"/>
              </a:rPr>
              <a:t> jalajälge</a:t>
            </a:r>
          </a:p>
          <a:p>
            <a:pPr marR="0" lvl="0" algn="l" defTabSz="914400" rtl="0" fontAlgn="auto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200" b="0" i="0" u="none" strike="noStrike" kern="1200" cap="none" spc="0" baseline="0" dirty="0">
                <a:solidFill>
                  <a:srgbClr val="003087"/>
                </a:solidFill>
                <a:uFillTx/>
                <a:latin typeface="Roboto"/>
                <a:ea typeface="Aptos" pitchFamily="34"/>
                <a:cs typeface="Times New Roman"/>
              </a:rPr>
              <a:t>Maakasutuses KHG heite ja sidumise tasakaal</a:t>
            </a:r>
          </a:p>
          <a:p>
            <a:pPr marR="0" lvl="0" algn="l" defTabSz="914400" rtl="0" fontAlgn="auto" hangingPunct="1">
              <a:lnSpc>
                <a:spcPct val="107000"/>
              </a:lnSpc>
              <a:spcBef>
                <a:spcPts val="600"/>
              </a:spcBef>
              <a:spcAft>
                <a:spcPts val="80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nn-NO" sz="1200" b="0" i="0" u="none" strike="noStrike" kern="1200" cap="none" spc="0" baseline="0" dirty="0">
                <a:solidFill>
                  <a:srgbClr val="003087"/>
                </a:solidFill>
                <a:uFillTx/>
                <a:latin typeface="Roboto"/>
                <a:ea typeface="Aptos" pitchFamily="34"/>
                <a:cs typeface="Times New Roman"/>
              </a:rPr>
              <a:t>Riigihanked sisaldavad</a:t>
            </a:r>
            <a:r>
              <a:rPr lang="et-EE" sz="1200" b="0" i="0" u="none" strike="noStrike" kern="0" cap="none" spc="0" baseline="0" dirty="0">
                <a:solidFill>
                  <a:srgbClr val="003087"/>
                </a:solidFill>
                <a:uFillTx/>
                <a:latin typeface="Roboto"/>
                <a:ea typeface="Aptos" pitchFamily="34"/>
                <a:cs typeface="Times New Roman"/>
              </a:rPr>
              <a:t> vähemalt ühte</a:t>
            </a:r>
            <a:r>
              <a:rPr lang="nn-NO" sz="1200" b="0" i="0" u="none" strike="noStrike" kern="1200" cap="none" spc="0" baseline="0" dirty="0">
                <a:solidFill>
                  <a:srgbClr val="003087"/>
                </a:solidFill>
                <a:uFillTx/>
                <a:latin typeface="Roboto"/>
                <a:ea typeface="Aptos" pitchFamily="34"/>
                <a:cs typeface="Times New Roman"/>
              </a:rPr>
              <a:t> keskkonnahoidlikkuse kriteeriumit</a:t>
            </a:r>
            <a:endParaRPr lang="nn-NO" sz="1200" b="0" i="0" u="none" strike="noStrike" kern="1200" cap="none" spc="0" baseline="0" dirty="0">
              <a:solidFill>
                <a:srgbClr val="003087"/>
              </a:solidFill>
              <a:uFillTx/>
              <a:latin typeface="Roboto"/>
              <a:ea typeface="Aptos" pitchFamily="34"/>
              <a:cs typeface="Times New Roman" pitchFamily="18"/>
            </a:endParaRPr>
          </a:p>
        </p:txBody>
      </p:sp>
      <p:pic>
        <p:nvPicPr>
          <p:cNvPr id="20" name="Picture 63">
            <a:extLst>
              <a:ext uri="{FF2B5EF4-FFF2-40B4-BE49-F238E27FC236}">
                <a16:creationId xmlns:a16="http://schemas.microsoft.com/office/drawing/2014/main" id="{9753A27F-54E7-F7E5-AC8E-F825F60E953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135181" y="2606597"/>
            <a:ext cx="604592" cy="60024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1" name="TextBox 48">
            <a:extLst>
              <a:ext uri="{FF2B5EF4-FFF2-40B4-BE49-F238E27FC236}">
                <a16:creationId xmlns:a16="http://schemas.microsoft.com/office/drawing/2014/main" id="{22A8EC70-2766-C059-FD7F-4C14B03D0CB9}"/>
              </a:ext>
            </a:extLst>
          </p:cNvPr>
          <p:cNvSpPr txBox="1"/>
          <p:nvPr/>
        </p:nvSpPr>
        <p:spPr>
          <a:xfrm>
            <a:off x="5310936" y="2263597"/>
            <a:ext cx="2445489" cy="97449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200" b="0" i="0" u="none" strike="noStrike" kern="1200" cap="none" spc="0" baseline="0" dirty="0">
                <a:solidFill>
                  <a:srgbClr val="003087"/>
                </a:solidFill>
                <a:uFillTx/>
                <a:latin typeface="Roboto"/>
                <a:ea typeface="Aptos" pitchFamily="34"/>
                <a:cs typeface="Times New Roman"/>
              </a:rPr>
              <a:t>Avaliku sektori administratiivne masinapark on nullheitega</a:t>
            </a:r>
          </a:p>
          <a:p>
            <a:pPr marR="0" lvl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200" b="0" i="0" u="none" strike="noStrike" kern="1200" cap="none" spc="0" baseline="0" dirty="0">
                <a:solidFill>
                  <a:srgbClr val="003087"/>
                </a:solidFill>
                <a:uFillTx/>
                <a:latin typeface="Roboto"/>
                <a:ea typeface="Aptos" pitchFamily="34"/>
                <a:cs typeface="Times New Roman"/>
              </a:rPr>
              <a:t>Suuremate linnade taksod nullheitele</a:t>
            </a:r>
          </a:p>
        </p:txBody>
      </p:sp>
      <p:pic>
        <p:nvPicPr>
          <p:cNvPr id="22" name="Picture 58">
            <a:extLst>
              <a:ext uri="{FF2B5EF4-FFF2-40B4-BE49-F238E27FC236}">
                <a16:creationId xmlns:a16="http://schemas.microsoft.com/office/drawing/2014/main" id="{4361AB52-3D73-65C6-AE37-96CAD3003DD3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642508" y="1914091"/>
            <a:ext cx="600806" cy="2549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3" name="TextBox 52">
            <a:extLst>
              <a:ext uri="{FF2B5EF4-FFF2-40B4-BE49-F238E27FC236}">
                <a16:creationId xmlns:a16="http://schemas.microsoft.com/office/drawing/2014/main" id="{4769FA37-2213-37E6-9204-BC28ACFE7E89}"/>
              </a:ext>
            </a:extLst>
          </p:cNvPr>
          <p:cNvSpPr txBox="1"/>
          <p:nvPr/>
        </p:nvSpPr>
        <p:spPr>
          <a:xfrm>
            <a:off x="7421367" y="3145514"/>
            <a:ext cx="2445489" cy="1867563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R="0" lvl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200" b="0" i="0" u="none" strike="noStrike" kern="1200" cap="none" spc="0" baseline="0" dirty="0">
                <a:solidFill>
                  <a:srgbClr val="003087"/>
                </a:solidFill>
                <a:uFillTx/>
                <a:latin typeface="Roboto"/>
                <a:ea typeface="Aptos" pitchFamily="34"/>
                <a:cs typeface="Times New Roman"/>
              </a:rPr>
              <a:t>Elektri ja soojuse tootmine CO</a:t>
            </a:r>
            <a:r>
              <a:rPr lang="et-EE" sz="1200" b="0" i="0" u="none" strike="noStrike" kern="1200" cap="none" spc="0" baseline="-25000" dirty="0">
                <a:solidFill>
                  <a:srgbClr val="003087"/>
                </a:solidFill>
                <a:uFillTx/>
                <a:latin typeface="Roboto"/>
                <a:ea typeface="Aptos" pitchFamily="34"/>
                <a:cs typeface="Times New Roman"/>
              </a:rPr>
              <a:t>2</a:t>
            </a:r>
            <a:r>
              <a:rPr lang="et-EE" sz="1200" b="0" i="0" u="none" strike="noStrike" kern="1200" cap="none" spc="0" baseline="0" dirty="0">
                <a:solidFill>
                  <a:srgbClr val="003087"/>
                </a:solidFill>
                <a:uFillTx/>
                <a:latin typeface="Roboto"/>
                <a:ea typeface="Aptos" pitchFamily="34"/>
                <a:cs typeface="Times New Roman"/>
              </a:rPr>
              <a:t> neutraalne</a:t>
            </a:r>
          </a:p>
          <a:p>
            <a:pPr marR="0" lvl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200" b="0" i="0" u="none" strike="noStrike" kern="1200" cap="none" spc="0" baseline="0" dirty="0">
                <a:solidFill>
                  <a:srgbClr val="003087"/>
                </a:solidFill>
                <a:uFillTx/>
                <a:latin typeface="Roboto"/>
                <a:ea typeface="Aptos" pitchFamily="34"/>
                <a:cs typeface="Times New Roman"/>
              </a:rPr>
              <a:t>Suuremate linnade ühistransport nullheitega</a:t>
            </a:r>
          </a:p>
          <a:p>
            <a:pPr marR="0" lvl="0" algn="l" defTabSz="914400" rtl="0" fontAlgn="auto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SzPct val="100000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1200" b="1" i="0" u="none" strike="noStrike" kern="1200" cap="none" spc="0" baseline="0">
                <a:solidFill>
                  <a:srgbClr val="003087"/>
                </a:solidFill>
                <a:uFillTx/>
                <a:latin typeface="Roboto"/>
                <a:ea typeface="Aptos" pitchFamily="34"/>
                <a:cs typeface="Times New Roman"/>
              </a:rPr>
              <a:t>Avalik sektor loobub fossiilkütuste toetamisest ja kasutamisest (va alternatiivideta)</a:t>
            </a:r>
            <a:endParaRPr lang="et-EE" sz="1200" b="1" i="0" u="none" strike="noStrike" kern="1200" cap="none" spc="0" baseline="0">
              <a:solidFill>
                <a:srgbClr val="003087"/>
              </a:solidFill>
              <a:uFillTx/>
              <a:latin typeface="Roboto"/>
              <a:ea typeface="Aptos" pitchFamily="34"/>
              <a:cs typeface="Times New Roman" pitchFamily="18"/>
            </a:endParaRPr>
          </a:p>
        </p:txBody>
      </p:sp>
      <p:pic>
        <p:nvPicPr>
          <p:cNvPr id="24" name="Picture 38">
            <a:extLst>
              <a:ext uri="{FF2B5EF4-FFF2-40B4-BE49-F238E27FC236}">
                <a16:creationId xmlns:a16="http://schemas.microsoft.com/office/drawing/2014/main" id="{A6427AD2-1420-46B6-FFD6-719F7FA2B0D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8951465" y="2430896"/>
            <a:ext cx="411672" cy="64073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5" name="Picture 52">
            <a:extLst>
              <a:ext uri="{FF2B5EF4-FFF2-40B4-BE49-F238E27FC236}">
                <a16:creationId xmlns:a16="http://schemas.microsoft.com/office/drawing/2014/main" id="{A7F4AD7C-46BB-D896-FE9B-946E99A73196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100081" y="5959940"/>
            <a:ext cx="605671" cy="4145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6" name="Picture 52">
            <a:extLst>
              <a:ext uri="{FF2B5EF4-FFF2-40B4-BE49-F238E27FC236}">
                <a16:creationId xmlns:a16="http://schemas.microsoft.com/office/drawing/2014/main" id="{F8256571-D181-1CA3-FBB3-90DF8469BD8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5793162" y="5959940"/>
            <a:ext cx="605671" cy="414598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27" name="Picture 52">
            <a:extLst>
              <a:ext uri="{FF2B5EF4-FFF2-40B4-BE49-F238E27FC236}">
                <a16:creationId xmlns:a16="http://schemas.microsoft.com/office/drawing/2014/main" id="{08D12D48-ECF0-01C7-6967-5CA4515FA301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344978" y="5959940"/>
            <a:ext cx="605671" cy="41459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28" name="Pealkiri 1">
            <a:extLst>
              <a:ext uri="{FF2B5EF4-FFF2-40B4-BE49-F238E27FC236}">
                <a16:creationId xmlns:a16="http://schemas.microsoft.com/office/drawing/2014/main" id="{7659B05E-FDEB-6AFD-6230-3D3C33E1B110}"/>
              </a:ext>
            </a:extLst>
          </p:cNvPr>
          <p:cNvSpPr txBox="1"/>
          <p:nvPr/>
        </p:nvSpPr>
        <p:spPr>
          <a:xfrm>
            <a:off x="412211" y="1127702"/>
            <a:ext cx="4946775" cy="8569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t-EE" sz="4400" b="0" i="0" u="none" strike="noStrike" kern="1200" cap="none" spc="0" baseline="0" dirty="0">
                <a:solidFill>
                  <a:srgbClr val="003087"/>
                </a:solidFill>
                <a:uFillTx/>
                <a:latin typeface="Roboto Light" pitchFamily="2"/>
                <a:ea typeface="Roboto Light" pitchFamily="2"/>
                <a:cs typeface="Roboto Light" pitchFamily="2"/>
              </a:rPr>
              <a:t>Olulisim eelnõus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alg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val.vis.id_esitlus_2018">
  <a:themeElements>
    <a:clrScheme name="val.vis.id 2.0">
      <a:dk1>
        <a:srgbClr val="000000"/>
      </a:dk1>
      <a:lt1>
        <a:srgbClr val="FFFFFF"/>
      </a:lt1>
      <a:dk2>
        <a:srgbClr val="003087"/>
      </a:dk2>
      <a:lt2>
        <a:srgbClr val="FFFFFF"/>
      </a:lt2>
      <a:accent1>
        <a:srgbClr val="006EB5"/>
      </a:accent1>
      <a:accent2>
        <a:srgbClr val="F0A321"/>
      </a:accent2>
      <a:accent3>
        <a:srgbClr val="003087"/>
      </a:accent3>
      <a:accent4>
        <a:srgbClr val="90C8E8"/>
      </a:accent4>
      <a:accent5>
        <a:srgbClr val="E76000"/>
      </a:accent5>
      <a:accent6>
        <a:srgbClr val="B9D9EB"/>
      </a:accent6>
      <a:hlink>
        <a:srgbClr val="97999B"/>
      </a:hlink>
      <a:folHlink>
        <a:srgbClr val="F0A32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3DA285FAFE4348BC8F8014B68CBB91" ma:contentTypeVersion="15" ma:contentTypeDescription="Create a new document." ma:contentTypeScope="" ma:versionID="6b634c81c81e4eba6c03012ab843f556">
  <xsd:schema xmlns:xsd="http://www.w3.org/2001/XMLSchema" xmlns:xs="http://www.w3.org/2001/XMLSchema" xmlns:p="http://schemas.microsoft.com/office/2006/metadata/properties" xmlns:ns2="3f9b0d87-b631-4099-a935-794294d09792" xmlns:ns3="57707610-065e-4f01-a570-db97c95919fc" targetNamespace="http://schemas.microsoft.com/office/2006/metadata/properties" ma:root="true" ma:fieldsID="cd8449e756f411781bdbb417f4b816e6" ns2:_="" ns3:_="">
    <xsd:import namespace="3f9b0d87-b631-4099-a935-794294d09792"/>
    <xsd:import namespace="57707610-065e-4f01-a570-db97c95919f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9b0d87-b631-4099-a935-794294d0979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cd040227-3b06-4173-ae46-9604ed6ae55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707610-065e-4f01-a570-db97c95919fc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f18c1393-0e74-496d-971a-06cc60726fb3}" ma:internalName="TaxCatchAll" ma:showField="CatchAllData" ma:web="57707610-065e-4f01-a570-db97c95919f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f9b0d87-b631-4099-a935-794294d09792">
      <Terms xmlns="http://schemas.microsoft.com/office/infopath/2007/PartnerControls"/>
    </lcf76f155ced4ddcb4097134ff3c332f>
    <TaxCatchAll xmlns="57707610-065e-4f01-a570-db97c95919fc" xsi:nil="true"/>
  </documentManagement>
</p:properties>
</file>

<file path=customXml/itemProps1.xml><?xml version="1.0" encoding="utf-8"?>
<ds:datastoreItem xmlns:ds="http://schemas.openxmlformats.org/officeDocument/2006/customXml" ds:itemID="{0AA34891-0BA6-4EE4-AC7F-A91D6C1966D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640046-97FA-4053-B9DE-B822EC17E19C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3f9b0d87-b631-4099-a935-794294d09792"/>
    <ds:schemaRef ds:uri="57707610-065e-4f01-a570-db97c95919fc"/>
  </ds:schemaRefs>
</ds:datastoreItem>
</file>

<file path=customXml/itemProps3.xml><?xml version="1.0" encoding="utf-8"?>
<ds:datastoreItem xmlns:ds="http://schemas.openxmlformats.org/officeDocument/2006/customXml" ds:itemID="{E15DDEA8-66C2-480E-9858-661854982E70}">
  <ds:schemaRefs>
    <ds:schemaRef ds:uri="http://schemas.microsoft.com/office/2006/metadata/properties"/>
    <ds:schemaRef ds:uri="http://www.w3.org/2000/xmlns/"/>
    <ds:schemaRef ds:uri="3f9b0d87-b631-4099-a935-794294d09792"/>
    <ds:schemaRef ds:uri="http://schemas.microsoft.com/office/infopath/2007/PartnerControls"/>
    <ds:schemaRef ds:uri="57707610-065e-4f01-a570-db97c95919fc"/>
    <ds:schemaRef ds:uri="http://www.w3.org/2001/XMLSchema-instan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5657</TotalTime>
  <Words>820</Words>
  <Application>Microsoft Office PowerPoint</Application>
  <PresentationFormat>Widescreen</PresentationFormat>
  <Paragraphs>238</Paragraphs>
  <Slides>15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Valge</vt:lpstr>
      <vt:lpstr>val.vis.id_esitlus_2018</vt:lpstr>
      <vt:lpstr>Kliimakindla majanduse seadusega praktikasse edasi</vt:lpstr>
      <vt:lpstr>Seadus on aus ja realistlik</vt:lpstr>
      <vt:lpstr>Seaduse keskmes on avaliku sektori käitumise muutus</vt:lpstr>
      <vt:lpstr>Peamised kasvuhoonegaaside heitjad 2022</vt:lpstr>
      <vt:lpstr>Seaduse vundament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Eesti vesiniku teekaart</vt:lpstr>
      <vt:lpstr>PowerPoint Presentation</vt:lpstr>
      <vt:lpstr>Aitäh!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Karoli Noor</dc:creator>
  <cp:lastModifiedBy>Ove Oll</cp:lastModifiedBy>
  <cp:revision>33</cp:revision>
  <dcterms:created xsi:type="dcterms:W3CDTF">2024-02-04T14:28:20Z</dcterms:created>
  <dcterms:modified xsi:type="dcterms:W3CDTF">2024-10-23T18:27:01Z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0x010100A03DA285FAFE4348BC8F8014B68CBB91</vt:lpwstr>
  </property>
  <property fmtid="{D5CDD505-2E9C-101B-9397-08002B2CF9AE}" pid="3" name="MediaServiceImageTags">
    <vt:lpwstr/>
  </property>
</Properties>
</file>